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EDC3-229C-4AF1-ACD7-AD6760619D1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27E6-85F8-4693-92CE-0B7DE7AE6AE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703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EDC3-229C-4AF1-ACD7-AD6760619D1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27E6-85F8-4693-92CE-0B7DE7AE6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7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EDC3-229C-4AF1-ACD7-AD6760619D1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27E6-85F8-4693-92CE-0B7DE7AE6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5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EDC3-229C-4AF1-ACD7-AD6760619D1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27E6-85F8-4693-92CE-0B7DE7AE6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7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EDC3-229C-4AF1-ACD7-AD6760619D1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27E6-85F8-4693-92CE-0B7DE7AE6AE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288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EDC3-229C-4AF1-ACD7-AD6760619D1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27E6-85F8-4693-92CE-0B7DE7AE6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0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EDC3-229C-4AF1-ACD7-AD6760619D1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27E6-85F8-4693-92CE-0B7DE7AE6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EDC3-229C-4AF1-ACD7-AD6760619D1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27E6-85F8-4693-92CE-0B7DE7AE6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9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EDC3-229C-4AF1-ACD7-AD6760619D1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27E6-85F8-4693-92CE-0B7DE7AE6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4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AF0EDC3-229C-4AF1-ACD7-AD6760619D1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B927E6-85F8-4693-92CE-0B7DE7AE6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2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EDC3-229C-4AF1-ACD7-AD6760619D1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27E6-85F8-4693-92CE-0B7DE7AE6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4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AF0EDC3-229C-4AF1-ACD7-AD6760619D1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0B927E6-85F8-4693-92CE-0B7DE7AE6AE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097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164" y="82295"/>
            <a:ext cx="11091672" cy="308329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Basics of Understanding the Bible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61644" y="3511296"/>
            <a:ext cx="102687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COURSE 1/Class 2: Duties of Reader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Williams Grove Baptist Church</a:t>
            </a:r>
          </a:p>
          <a:p>
            <a:pPr algn="ctr"/>
            <a:r>
              <a:rPr lang="en-US" sz="3600" dirty="0"/>
              <a:t>Instructor: Reverend Kirby Jones</a:t>
            </a:r>
          </a:p>
          <a:p>
            <a:pPr algn="ctr"/>
            <a:r>
              <a:rPr lang="en-US" sz="3600" dirty="0"/>
              <a:t>Email: Pastorkirbyj@gmail.com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609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4088" y="658368"/>
            <a:ext cx="109453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Determining the meaning of a text also involves </a:t>
            </a:r>
            <a:r>
              <a:rPr lang="en-US" sz="5400" b="1" dirty="0"/>
              <a:t>God as a Context</a:t>
            </a:r>
            <a:r>
              <a:rPr lang="en-US" sz="5400" dirty="0"/>
              <a:t>. Correct interpretation is always in keeping with the holy nature and character of God.</a:t>
            </a:r>
          </a:p>
        </p:txBody>
      </p:sp>
    </p:spTree>
    <p:extLst>
      <p:ext uri="{BB962C8B-B14F-4D97-AF65-F5344CB8AC3E}">
        <p14:creationId xmlns:p14="http://schemas.microsoft.com/office/powerpoint/2010/main" val="3987150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1792" y="1042416"/>
            <a:ext cx="109453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0" indent="-685800" eaLnBrk="0">
              <a:buFont typeface="Wingdings" panose="05000000000000000000" pitchFamily="2" charset="2"/>
              <a:buChar char="Ø"/>
            </a:pPr>
            <a:r>
              <a:rPr lang="en-US" sz="5600" dirty="0"/>
              <a:t>Matthew 18:20</a:t>
            </a:r>
          </a:p>
          <a:p>
            <a:pPr marL="685800" lvl="0" indent="-685800" eaLnBrk="0">
              <a:buFont typeface="Wingdings" panose="05000000000000000000" pitchFamily="2" charset="2"/>
              <a:buChar char="Ø"/>
            </a:pPr>
            <a:r>
              <a:rPr lang="en-US" sz="5600" dirty="0"/>
              <a:t>Matthew 24:40, 41</a:t>
            </a:r>
          </a:p>
          <a:p>
            <a:pPr marL="685800" lvl="0" indent="-685800" eaLnBrk="0">
              <a:buFont typeface="Wingdings" panose="05000000000000000000" pitchFamily="2" charset="2"/>
              <a:buChar char="Ø"/>
            </a:pPr>
            <a:r>
              <a:rPr lang="en-US" sz="5600" dirty="0"/>
              <a:t>Ephesians 5:18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5600" dirty="0"/>
              <a:t>Revelation 3:20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071" y="1876204"/>
            <a:ext cx="2150745" cy="187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52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1832" y="905256"/>
            <a:ext cx="109453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/>
              <a:t>Biblical </a:t>
            </a:r>
            <a:r>
              <a:rPr lang="en-US" sz="4400" b="1" dirty="0"/>
              <a:t>Contextual Analysis</a:t>
            </a:r>
            <a:r>
              <a:rPr lang="en-US" sz="4400" dirty="0"/>
              <a:t> is simply an analysis of the historical, cultural</a:t>
            </a:r>
            <a:r>
              <a:rPr lang="en-US" sz="4400"/>
              <a:t>, and </a:t>
            </a:r>
            <a:r>
              <a:rPr lang="en-US" sz="4400" dirty="0"/>
              <a:t>textual setting of a particular verse or passage. It is the process of “situating” a verse, within its proper surroundings, so that one can accurately understand the meaning.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2024" y="-64008"/>
            <a:ext cx="749808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C</a:t>
            </a:r>
          </a:p>
          <a:p>
            <a:r>
              <a:rPr lang="en-US" sz="2200" dirty="0"/>
              <a:t>O</a:t>
            </a:r>
          </a:p>
          <a:p>
            <a:r>
              <a:rPr lang="en-US" sz="2200" dirty="0"/>
              <a:t>N</a:t>
            </a:r>
          </a:p>
          <a:p>
            <a:r>
              <a:rPr lang="en-US" sz="2200" dirty="0"/>
              <a:t>T</a:t>
            </a:r>
          </a:p>
          <a:p>
            <a:r>
              <a:rPr lang="en-US" sz="2200" dirty="0"/>
              <a:t>E</a:t>
            </a:r>
          </a:p>
          <a:p>
            <a:r>
              <a:rPr lang="en-US" sz="2200" dirty="0"/>
              <a:t>X</a:t>
            </a:r>
          </a:p>
          <a:p>
            <a:r>
              <a:rPr lang="en-US" sz="2200" dirty="0"/>
              <a:t>T</a:t>
            </a:r>
          </a:p>
          <a:p>
            <a:r>
              <a:rPr lang="en-US" sz="2200" dirty="0"/>
              <a:t>U</a:t>
            </a:r>
          </a:p>
          <a:p>
            <a:r>
              <a:rPr lang="en-US" sz="2200" dirty="0"/>
              <a:t>A</a:t>
            </a:r>
          </a:p>
          <a:p>
            <a:r>
              <a:rPr lang="en-US" sz="2200" dirty="0"/>
              <a:t>L</a:t>
            </a:r>
          </a:p>
          <a:p>
            <a:endParaRPr lang="en-US" sz="2200" dirty="0"/>
          </a:p>
          <a:p>
            <a:r>
              <a:rPr lang="en-US" sz="2200" dirty="0"/>
              <a:t>A</a:t>
            </a:r>
          </a:p>
          <a:p>
            <a:r>
              <a:rPr lang="en-US" sz="2200" dirty="0"/>
              <a:t>N</a:t>
            </a:r>
          </a:p>
          <a:p>
            <a:r>
              <a:rPr lang="en-US" sz="2200" dirty="0"/>
              <a:t>A</a:t>
            </a:r>
          </a:p>
          <a:p>
            <a:r>
              <a:rPr lang="en-US" sz="2200" dirty="0"/>
              <a:t>L</a:t>
            </a:r>
          </a:p>
          <a:p>
            <a:r>
              <a:rPr lang="en-US" sz="2200" dirty="0"/>
              <a:t>Y</a:t>
            </a:r>
          </a:p>
          <a:p>
            <a:r>
              <a:rPr lang="en-US" sz="2200" dirty="0"/>
              <a:t>S</a:t>
            </a:r>
          </a:p>
          <a:p>
            <a:r>
              <a:rPr lang="en-US" sz="2200" dirty="0"/>
              <a:t>I</a:t>
            </a:r>
          </a:p>
          <a:p>
            <a:r>
              <a:rPr lang="en-US" sz="2200" dirty="0"/>
              <a:t>S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7966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8368" y="667512"/>
            <a:ext cx="109453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The “Text” As A Context</a:t>
            </a:r>
          </a:p>
          <a:p>
            <a:pPr algn="ctr"/>
            <a:endParaRPr lang="en-US" sz="5400" dirty="0"/>
          </a:p>
          <a:p>
            <a:r>
              <a:rPr lang="en-US" sz="5400" dirty="0"/>
              <a:t>Words, sentences, and phrases within a verse combine to provide their own “context.”</a:t>
            </a:r>
          </a:p>
        </p:txBody>
      </p:sp>
    </p:spTree>
    <p:extLst>
      <p:ext uri="{BB962C8B-B14F-4D97-AF65-F5344CB8AC3E}">
        <p14:creationId xmlns:p14="http://schemas.microsoft.com/office/powerpoint/2010/main" val="2053320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0080" y="1362456"/>
            <a:ext cx="109453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A </a:t>
            </a:r>
            <a:r>
              <a:rPr lang="en-US" sz="5400" b="1" dirty="0"/>
              <a:t>Mechanical Layout</a:t>
            </a:r>
            <a:r>
              <a:rPr lang="en-US" sz="5400" dirty="0"/>
              <a:t>, along with a </a:t>
            </a:r>
            <a:r>
              <a:rPr lang="en-US" sz="5400" b="1" dirty="0"/>
              <a:t>Word Study</a:t>
            </a:r>
            <a:r>
              <a:rPr lang="en-US" sz="5400" dirty="0"/>
              <a:t>, assists with determining the context within the verse, itself.</a:t>
            </a:r>
          </a:p>
        </p:txBody>
      </p:sp>
    </p:spTree>
    <p:extLst>
      <p:ext uri="{BB962C8B-B14F-4D97-AF65-F5344CB8AC3E}">
        <p14:creationId xmlns:p14="http://schemas.microsoft.com/office/powerpoint/2010/main" val="4233256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4360" y="329184"/>
            <a:ext cx="1094536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Psalms 23:4</a:t>
            </a:r>
            <a:br>
              <a:rPr lang="en-US" sz="5400" dirty="0"/>
            </a:br>
            <a:r>
              <a:rPr lang="en-US" sz="5400" dirty="0"/>
              <a:t>Yea, though I walk through </a:t>
            </a:r>
            <a:r>
              <a:rPr lang="en-US" sz="5400" u="sng" dirty="0"/>
              <a:t>the valley of the shadow of death</a:t>
            </a:r>
            <a:r>
              <a:rPr lang="en-US" sz="5400" dirty="0"/>
              <a:t>,</a:t>
            </a:r>
            <a:r>
              <a:rPr lang="en-US" sz="7200" dirty="0"/>
              <a:t>/</a:t>
            </a:r>
            <a:r>
              <a:rPr lang="en-US" sz="5400" dirty="0"/>
              <a:t> I will fear no evil:/ for thou </a:t>
            </a:r>
            <a:r>
              <a:rPr lang="en-US" sz="5400" i="1" dirty="0"/>
              <a:t>art</a:t>
            </a:r>
            <a:r>
              <a:rPr lang="en-US" sz="5400" dirty="0"/>
              <a:t> with me;</a:t>
            </a:r>
            <a:r>
              <a:rPr lang="en-US" sz="7200" dirty="0"/>
              <a:t>/</a:t>
            </a:r>
            <a:r>
              <a:rPr lang="en-US" sz="5400" dirty="0"/>
              <a:t> thy </a:t>
            </a:r>
            <a:r>
              <a:rPr lang="en-US" sz="5400" u="sng" dirty="0"/>
              <a:t>rod</a:t>
            </a:r>
            <a:r>
              <a:rPr lang="en-US" sz="5400" dirty="0"/>
              <a:t> and thy </a:t>
            </a:r>
            <a:r>
              <a:rPr lang="en-US" sz="5400" u="sng" dirty="0"/>
              <a:t>staff</a:t>
            </a:r>
            <a:r>
              <a:rPr lang="en-US" sz="7200" dirty="0"/>
              <a:t>/</a:t>
            </a:r>
            <a:r>
              <a:rPr lang="en-US" sz="5400" dirty="0"/>
              <a:t> they </a:t>
            </a:r>
            <a:r>
              <a:rPr lang="en-US" sz="5400" u="sng" dirty="0"/>
              <a:t>comfort</a:t>
            </a:r>
            <a:r>
              <a:rPr lang="en-US" sz="5400" dirty="0"/>
              <a:t> me.</a:t>
            </a:r>
          </a:p>
          <a:p>
            <a:endParaRPr lang="x-none" sz="5400" dirty="0"/>
          </a:p>
        </p:txBody>
      </p:sp>
    </p:spTree>
    <p:extLst>
      <p:ext uri="{BB962C8B-B14F-4D97-AF65-F5344CB8AC3E}">
        <p14:creationId xmlns:p14="http://schemas.microsoft.com/office/powerpoint/2010/main" val="2580384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0080" y="832104"/>
            <a:ext cx="109453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The </a:t>
            </a:r>
            <a:r>
              <a:rPr lang="en-US" sz="5400" b="1" dirty="0"/>
              <a:t>Immediate Context </a:t>
            </a:r>
            <a:r>
              <a:rPr lang="en-US" sz="5400" dirty="0"/>
              <a:t>takes into consideration the texts/verses immediately before and immediately, after the subject-text.</a:t>
            </a:r>
          </a:p>
        </p:txBody>
      </p:sp>
    </p:spTree>
    <p:extLst>
      <p:ext uri="{BB962C8B-B14F-4D97-AF65-F5344CB8AC3E}">
        <p14:creationId xmlns:p14="http://schemas.microsoft.com/office/powerpoint/2010/main" val="647916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4088" y="1490472"/>
            <a:ext cx="109453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The </a:t>
            </a:r>
            <a:r>
              <a:rPr lang="en-US" sz="5400" b="1" dirty="0"/>
              <a:t>Remote Context </a:t>
            </a:r>
            <a:r>
              <a:rPr lang="en-US" sz="5400" dirty="0"/>
              <a:t>involves the chapter, which contains the subject-verse, or the larger unit of thought.</a:t>
            </a:r>
          </a:p>
        </p:txBody>
      </p:sp>
    </p:spTree>
    <p:extLst>
      <p:ext uri="{BB962C8B-B14F-4D97-AF65-F5344CB8AC3E}">
        <p14:creationId xmlns:p14="http://schemas.microsoft.com/office/powerpoint/2010/main" val="1154731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4088" y="1490472"/>
            <a:ext cx="109453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The </a:t>
            </a:r>
            <a:r>
              <a:rPr lang="en-US" sz="5400" b="1" dirty="0"/>
              <a:t>Whole Book </a:t>
            </a:r>
            <a:r>
              <a:rPr lang="en-US" sz="5400" dirty="0"/>
              <a:t>as a context involves the overall theme/purpose of a particular book. </a:t>
            </a:r>
          </a:p>
        </p:txBody>
      </p:sp>
    </p:spTree>
    <p:extLst>
      <p:ext uri="{BB962C8B-B14F-4D97-AF65-F5344CB8AC3E}">
        <p14:creationId xmlns:p14="http://schemas.microsoft.com/office/powerpoint/2010/main" val="138693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4088" y="1490472"/>
            <a:ext cx="10945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The </a:t>
            </a:r>
            <a:r>
              <a:rPr lang="en-US" sz="5400" b="1" dirty="0"/>
              <a:t>Whole Bible </a:t>
            </a:r>
            <a:r>
              <a:rPr lang="en-US" sz="5400" dirty="0"/>
              <a:t>considers God’s unified message to humanity.</a:t>
            </a:r>
          </a:p>
        </p:txBody>
      </p:sp>
    </p:spTree>
    <p:extLst>
      <p:ext uri="{BB962C8B-B14F-4D97-AF65-F5344CB8AC3E}">
        <p14:creationId xmlns:p14="http://schemas.microsoft.com/office/powerpoint/2010/main" val="370604876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261</TotalTime>
  <Words>283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Wingdings</vt:lpstr>
      <vt:lpstr>Retrospect</vt:lpstr>
      <vt:lpstr>Basics of Understanding the Bible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Basics of Biblical Interpretation  (Hermeneutics)</dc:title>
  <dc:creator>Kirby Jones</dc:creator>
  <cp:lastModifiedBy>Kirby Jones</cp:lastModifiedBy>
  <cp:revision>31</cp:revision>
  <dcterms:created xsi:type="dcterms:W3CDTF">2018-02-06T11:24:26Z</dcterms:created>
  <dcterms:modified xsi:type="dcterms:W3CDTF">2023-10-17T11:48:19Z</dcterms:modified>
</cp:coreProperties>
</file>