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7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17:5-6</a:t>
            </a:r>
            <a:br>
              <a:rPr lang="en-US" sz="3600" b="1" dirty="0" smtClean="0"/>
            </a:br>
            <a:r>
              <a:rPr lang="en-US" sz="3600" b="1" dirty="0" smtClean="0"/>
              <a:t>November 6,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162800" cy="3810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dirty="0" smtClean="0"/>
              <a:t>Their fellow-Jews rejected Christ, yet, they believed!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9310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716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/>
              <a:t>Embedded </a:t>
            </a:r>
            <a:r>
              <a:rPr lang="en-US" sz="4800" u="sng" dirty="0" smtClean="0"/>
              <a:t>Theology</a:t>
            </a:r>
          </a:p>
          <a:p>
            <a:pPr algn="ctr"/>
            <a:endParaRPr lang="en-US" sz="4800" u="sng" dirty="0"/>
          </a:p>
          <a:p>
            <a:pPr algn="ctr"/>
            <a:r>
              <a:rPr lang="en-US" sz="4800" dirty="0"/>
              <a:t>That understanding of faith, transmitted to us by our Church experiences and traditions, family, culture, etc.</a:t>
            </a:r>
          </a:p>
        </p:txBody>
      </p:sp>
    </p:spTree>
    <p:extLst>
      <p:ext uri="{BB962C8B-B14F-4D97-AF65-F5344CB8AC3E}">
        <p14:creationId xmlns:p14="http://schemas.microsoft.com/office/powerpoint/2010/main" val="13427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7772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/>
              <a:t>Deliberative </a:t>
            </a:r>
            <a:r>
              <a:rPr lang="en-US" sz="4800" u="sng" dirty="0" smtClean="0"/>
              <a:t>Theology</a:t>
            </a:r>
          </a:p>
          <a:p>
            <a:pPr algn="ctr"/>
            <a:endParaRPr lang="en-US" sz="4800" u="sng" dirty="0"/>
          </a:p>
          <a:p>
            <a:pPr algn="ctr"/>
            <a:r>
              <a:rPr lang="en-US" sz="4800" dirty="0"/>
              <a:t>That understanding of faith, which develops out of the process of reflecting on Scripture, </a:t>
            </a:r>
            <a:r>
              <a:rPr lang="en-US" sz="4800" dirty="0" smtClean="0"/>
              <a:t>and </a:t>
            </a:r>
            <a:r>
              <a:rPr lang="en-US" sz="4800" smtClean="0"/>
              <a:t>comparing them </a:t>
            </a:r>
            <a:r>
              <a:rPr lang="en-US" sz="4800" dirty="0" smtClean="0"/>
              <a:t>to </a:t>
            </a:r>
            <a:r>
              <a:rPr lang="en-US" sz="4800" dirty="0"/>
              <a:t>our embedded </a:t>
            </a:r>
            <a:r>
              <a:rPr lang="en-US" sz="4800" smtClean="0"/>
              <a:t>theological convictions.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69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Now, Christ is praying that the Father return to Him, His full measure of glory – that which was His eternal, divine glory, </a:t>
            </a:r>
            <a:r>
              <a:rPr lang="en-US" sz="4000" i="1" dirty="0">
                <a:ea typeface="Calibri" panose="020F0502020204030204" pitchFamily="34" charset="0"/>
                <a:cs typeface="Times New Roman" panose="02020603050405020304" pitchFamily="18" charset="0"/>
              </a:rPr>
              <a:t>before the foundation of the world</a:t>
            </a: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 – a glory equal to the Fathers!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144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I John 3:2</a:t>
            </a:r>
          </a:p>
          <a:p>
            <a:pPr algn="ctr"/>
            <a:endParaRPr lang="en-US" sz="4000" dirty="0" smtClean="0"/>
          </a:p>
          <a:p>
            <a:r>
              <a:rPr lang="en-US" sz="4000" dirty="0" smtClean="0"/>
              <a:t>“The </a:t>
            </a:r>
            <a:r>
              <a:rPr lang="en-US" sz="4000" dirty="0"/>
              <a:t>glorious nature of that conformity defies description, but as much as glorified humanity can be like incarnate deity, believers will </a:t>
            </a:r>
            <a:r>
              <a:rPr lang="en-US" sz="4000" dirty="0" smtClean="0"/>
              <a:t>be…”</a:t>
            </a:r>
          </a:p>
          <a:p>
            <a:endParaRPr lang="en-US" sz="4000" dirty="0"/>
          </a:p>
          <a:p>
            <a:r>
              <a:rPr lang="en-US" sz="4000" dirty="0" smtClean="0"/>
              <a:t>- John McArthur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04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582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doni MT Black" panose="02070A03080606020203" pitchFamily="18" charset="0"/>
              </a:rPr>
              <a:t>WARNING</a:t>
            </a:r>
          </a:p>
          <a:p>
            <a:pPr algn="ctr"/>
            <a:endParaRPr lang="en-US" sz="4000" dirty="0" smtClean="0">
              <a:latin typeface="Bodoni MT Black" panose="02070A03080606020203" pitchFamily="18" charset="0"/>
            </a:endParaRPr>
          </a:p>
          <a:p>
            <a:r>
              <a:rPr lang="en-US" sz="4000" dirty="0" smtClean="0"/>
              <a:t>How </a:t>
            </a:r>
            <a:r>
              <a:rPr lang="en-US" sz="4000" dirty="0"/>
              <a:t>we interpret verse 6, like verse 2, and as we will see in verse 12 – and many other verses in the New </a:t>
            </a:r>
            <a:r>
              <a:rPr lang="en-US" sz="4000" dirty="0" smtClean="0"/>
              <a:t>Testament - </a:t>
            </a:r>
            <a:r>
              <a:rPr lang="en-US" sz="4000" dirty="0"/>
              <a:t>will determine how we view almost everything else concerning Christian doctrine!</a:t>
            </a:r>
          </a:p>
          <a:p>
            <a:pPr>
              <a:lnSpc>
                <a:spcPct val="150000"/>
              </a:lnSpc>
            </a:pP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838200"/>
            <a:ext cx="9296400" cy="5045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The Nature Of Salvation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The Nature Of Grace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The Nature Of Christ’ Atoning Work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The Nature of Humanity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The Security Of The Believer</a:t>
            </a:r>
          </a:p>
        </p:txBody>
      </p:sp>
    </p:spTree>
    <p:extLst>
      <p:ext uri="{BB962C8B-B14F-4D97-AF65-F5344CB8AC3E}">
        <p14:creationId xmlns:p14="http://schemas.microsoft.com/office/powerpoint/2010/main" val="27312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991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SALVATION: how much is of man – how much is of God?</a:t>
            </a:r>
          </a:p>
          <a:p>
            <a:pPr>
              <a:lnSpc>
                <a:spcPct val="150000"/>
              </a:lnSpc>
            </a:pP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GRACE: is grace only available to the Elect, or to everyone?</a:t>
            </a:r>
          </a:p>
        </p:txBody>
      </p:sp>
    </p:spTree>
    <p:extLst>
      <p:ext uri="{BB962C8B-B14F-4D97-AF65-F5344CB8AC3E}">
        <p14:creationId xmlns:p14="http://schemas.microsoft.com/office/powerpoint/2010/main" val="24947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77200" cy="367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CHRIST’ ATONEMENT: is His death directed toward every single human being, or specifically for those who are the Elect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03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HUMANITY: does mankind have the ability to contribute to their salvation</a:t>
            </a:r>
            <a:r>
              <a:rPr lang="en-US" sz="4000" dirty="0" smtClean="0"/>
              <a:t>?</a:t>
            </a:r>
          </a:p>
          <a:p>
            <a:pPr>
              <a:lnSpc>
                <a:spcPct val="150000"/>
              </a:lnSpc>
            </a:pP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/>
              <a:t>SECURITY: does mankind contribute to their perseverance?</a:t>
            </a:r>
          </a:p>
        </p:txBody>
      </p:sp>
    </p:spTree>
    <p:extLst>
      <p:ext uri="{BB962C8B-B14F-4D97-AF65-F5344CB8AC3E}">
        <p14:creationId xmlns:p14="http://schemas.microsoft.com/office/powerpoint/2010/main" val="412992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600" u="sng" dirty="0">
                <a:ea typeface="Segoe UI Emoji" panose="020B0502040204020203" pitchFamily="34" charset="0"/>
                <a:cs typeface="Times New Roman" panose="02020603050405020304" pitchFamily="18" charset="0"/>
              </a:rPr>
              <a:t>“Kept” </a:t>
            </a:r>
            <a:r>
              <a:rPr lang="en-US" sz="5600" u="sng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(</a:t>
            </a:r>
            <a:r>
              <a:rPr lang="en-US" sz="5600" i="1" u="sng" dirty="0" err="1" smtClean="0">
                <a:ea typeface="Segoe UI Emoji" panose="020B0502040204020203" pitchFamily="34" charset="0"/>
                <a:cs typeface="Times New Roman" panose="02020603050405020304" pitchFamily="18" charset="0"/>
              </a:rPr>
              <a:t>Tay</a:t>
            </a:r>
            <a:r>
              <a:rPr lang="en-US" sz="5600" i="1" u="sng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-</a:t>
            </a:r>
            <a:r>
              <a:rPr lang="en-US" sz="5600" i="1" u="sng" dirty="0" err="1" smtClean="0">
                <a:ea typeface="Segoe UI Emoji" panose="020B0502040204020203" pitchFamily="34" charset="0"/>
                <a:cs typeface="Times New Roman" panose="02020603050405020304" pitchFamily="18" charset="0"/>
              </a:rPr>
              <a:t>Reh</a:t>
            </a:r>
            <a:r>
              <a:rPr lang="en-US" sz="5600" i="1" u="sng" dirty="0">
                <a:ea typeface="Segoe UI Emoji" panose="020B0502040204020203" pitchFamily="34" charset="0"/>
                <a:cs typeface="Times New Roman" panose="02020603050405020304" pitchFamily="18" charset="0"/>
              </a:rPr>
              <a:t>'-</a:t>
            </a:r>
            <a:r>
              <a:rPr lang="en-US" sz="5600" i="1" u="sng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O)</a:t>
            </a:r>
            <a:r>
              <a:rPr lang="en-US" sz="5600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5600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To Guard - To </a:t>
            </a:r>
            <a:r>
              <a:rPr lang="en-US" sz="5600" dirty="0">
                <a:ea typeface="Segoe UI Emoji" panose="020B0502040204020203" pitchFamily="34" charset="0"/>
                <a:cs typeface="Times New Roman" panose="02020603050405020304" pitchFamily="18" charset="0"/>
              </a:rPr>
              <a:t>Prevent From Escaping – To Build A Fortress </a:t>
            </a:r>
            <a:r>
              <a:rPr lang="en-US" sz="5600" dirty="0" smtClean="0">
                <a:ea typeface="Segoe UI Emoji" panose="020B0502040204020203" pitchFamily="34" charset="0"/>
                <a:cs typeface="Times New Roman" panose="02020603050405020304" pitchFamily="18" charset="0"/>
              </a:rPr>
              <a:t>Around.</a:t>
            </a:r>
            <a:endParaRPr lang="en-US" sz="5600" dirty="0">
              <a:effectLst/>
              <a:ea typeface="Segoe UI Emoji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6087</TotalTime>
  <Words>298</Words>
  <Application>Microsoft Office PowerPoint</Application>
  <PresentationFormat>On-screen Show (4:3)</PresentationFormat>
  <Paragraphs>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Bodoni MT Black</vt:lpstr>
      <vt:lpstr>Calibri</vt:lpstr>
      <vt:lpstr>Segoe UI Emoji</vt:lpstr>
      <vt:lpstr>Times New Roman</vt:lpstr>
      <vt:lpstr>Cross</vt:lpstr>
      <vt:lpstr>1_Default Design</vt:lpstr>
      <vt:lpstr>JOHN 17:5-6 November 6,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740</cp:revision>
  <dcterms:created xsi:type="dcterms:W3CDTF">2015-12-02T00:25:08Z</dcterms:created>
  <dcterms:modified xsi:type="dcterms:W3CDTF">2020-01-06T11:40:57Z</dcterms:modified>
</cp:coreProperties>
</file>