
<file path=[Content_Types].xml><?xml version="1.0" encoding="utf-8"?>
<Types xmlns="http://schemas.openxmlformats.org/package/2006/content-types">
  <Default Extension="jpeg" ContentType="image/jpeg"/>
  <Default Extension="jpe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handoutMasterIdLst>
    <p:handoutMasterId r:id="rId13"/>
  </p:handoutMasterIdLst>
  <p:sldIdLst>
    <p:sldId id="257" r:id="rId3"/>
    <p:sldId id="374" r:id="rId4"/>
    <p:sldId id="375" r:id="rId5"/>
    <p:sldId id="376" r:id="rId6"/>
    <p:sldId id="377" r:id="rId7"/>
    <p:sldId id="378" r:id="rId8"/>
    <p:sldId id="379" r:id="rId9"/>
    <p:sldId id="380" r:id="rId10"/>
    <p:sldId id="38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3529B2A-FC34-4280-98AF-996C89123731}">
          <p14:sldIdLst>
            <p14:sldId id="257"/>
            <p14:sldId id="374"/>
            <p14:sldId id="375"/>
            <p14:sldId id="376"/>
            <p14:sldId id="377"/>
            <p14:sldId id="378"/>
            <p14:sldId id="379"/>
            <p14:sldId id="380"/>
            <p14:sldId id="3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BB1"/>
    <a:srgbClr val="CCCCFF"/>
    <a:srgbClr val="E53BD1"/>
    <a:srgbClr val="60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6" autoAdjust="0"/>
    <p:restoredTop sz="95036" autoAdjust="0"/>
  </p:normalViewPr>
  <p:slideViewPr>
    <p:cSldViewPr>
      <p:cViewPr varScale="1">
        <p:scale>
          <a:sx n="84" d="100"/>
          <a:sy n="84" d="100"/>
        </p:scale>
        <p:origin x="1397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2334" y="9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FA404-D583-4B09-9C51-A98C4F567B7D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6E706-2D8D-4B48-B83B-963736B9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3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E1078-DA41-443B-8253-81C6B09F9316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3C8CD-5FE8-4362-9D55-8D8ED065FC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01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Next Slide</a:t>
            </a:r>
          </a:p>
          <a:p>
            <a:endParaRPr lang="en-US" dirty="0"/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BB159-63F1-4595-B81D-292D7CE24A6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2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6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9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6" y="274639"/>
            <a:ext cx="158115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9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55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4" y="2130426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4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D4FEAC-4ADD-4B75-8D2E-2EE277F988E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DA97B-5B96-433E-BB34-02D5CBF3E61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3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4ECED-390E-4E8A-A7AC-E778796B5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24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4" y="1600201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6" y="1600201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1A9C-64C0-470F-8B9D-EAA7EF10D95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56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B5C5B-EBFC-46B6-9563-49BEE1282F6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80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C3D07-16FB-446A-A001-1149E26CF16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16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FAC77-C75C-4DC4-94C6-C52A84777C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631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987B6-FBCE-45ED-B266-067CDCC01DF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63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ADCDB-8877-415B-AD76-A53EB513B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618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96E49-B55A-4F80-A1E7-39AFDBE8C01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5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6" y="274639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4" y="274639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2F16F-22EF-4C37-BFC2-B081776D535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4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4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9" y="1600201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90" y="1600201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6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6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6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19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4" y="274638"/>
            <a:ext cx="63166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9" y="1600201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4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4" y="1600201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878831-3DA1-4B8D-8980-D423CEADA18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122" y="4953001"/>
            <a:ext cx="5430844" cy="1698625"/>
          </a:xfrm>
        </p:spPr>
        <p:txBody>
          <a:bodyPr>
            <a:noAutofit/>
          </a:bodyPr>
          <a:lstStyle/>
          <a:p>
            <a:pPr algn="ctr">
              <a:tabLst>
                <a:tab pos="3490913" algn="l"/>
              </a:tabLst>
            </a:pPr>
            <a:r>
              <a:rPr lang="en-US" sz="3600" b="1" dirty="0"/>
              <a:t>JOHN </a:t>
            </a:r>
            <a:r>
              <a:rPr lang="en-US" sz="3600" b="1" dirty="0" smtClean="0"/>
              <a:t>17:12</a:t>
            </a:r>
            <a:br>
              <a:rPr lang="en-US" sz="3600" b="1" dirty="0" smtClean="0"/>
            </a:br>
            <a:r>
              <a:rPr lang="en-US" sz="3600" b="1" dirty="0" smtClean="0"/>
              <a:t>December 4, 2019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720243"/>
            <a:ext cx="6061088" cy="425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4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8001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/>
              <a:t>“</a:t>
            </a:r>
            <a:r>
              <a:rPr lang="en-US" sz="4400" dirty="0" smtClean="0"/>
              <a:t>Kept” </a:t>
            </a:r>
          </a:p>
          <a:p>
            <a:pPr algn="ctr"/>
            <a:r>
              <a:rPr lang="en-US" sz="4400" dirty="0" err="1"/>
              <a:t>tēreo</a:t>
            </a:r>
            <a:r>
              <a:rPr lang="en-US" sz="4400" dirty="0" smtClean="0"/>
              <a:t>̄ (</a:t>
            </a:r>
            <a:r>
              <a:rPr lang="en-US" sz="4400" dirty="0" err="1"/>
              <a:t>tay</a:t>
            </a:r>
            <a:r>
              <a:rPr lang="en-US" sz="4400" dirty="0"/>
              <a:t>-</a:t>
            </a:r>
            <a:r>
              <a:rPr lang="en-US" sz="4400" dirty="0" err="1"/>
              <a:t>reh</a:t>
            </a:r>
            <a:r>
              <a:rPr lang="en-US" sz="4400" dirty="0"/>
              <a:t>'-o</a:t>
            </a:r>
            <a:r>
              <a:rPr lang="en-US" sz="4400" dirty="0" smtClean="0"/>
              <a:t>)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/>
              <a:t>“by implication to detain (in custody; figuratively to maintain); by extension to withhold (for personal ends; figuratively to keep unmarried” </a:t>
            </a:r>
            <a:r>
              <a:rPr lang="en-US" sz="3600" dirty="0"/>
              <a:t>(Strong’s Concordance).</a:t>
            </a:r>
          </a:p>
        </p:txBody>
      </p:sp>
    </p:spTree>
    <p:extLst>
      <p:ext uri="{BB962C8B-B14F-4D97-AF65-F5344CB8AC3E}">
        <p14:creationId xmlns:p14="http://schemas.microsoft.com/office/powerpoint/2010/main" val="2595122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7772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Out of the </a:t>
            </a:r>
            <a:r>
              <a:rPr lang="en-US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27 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books of the New Testament, this Greek word is used a total of 75 times. John uses it 49.33% of those times. He uses it eight times in I John, 11 times in Revelation, and 18 times in the Gospel of John.</a:t>
            </a:r>
          </a:p>
        </p:txBody>
      </p:sp>
    </p:spTree>
    <p:extLst>
      <p:ext uri="{BB962C8B-B14F-4D97-AF65-F5344CB8AC3E}">
        <p14:creationId xmlns:p14="http://schemas.microsoft.com/office/powerpoint/2010/main" val="2054162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533400"/>
            <a:ext cx="7620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What is most significant for the purposes of our study, is that John records Jesus </a:t>
            </a:r>
            <a:r>
              <a:rPr lang="en-US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using this 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word four times (v. 6, 11, 12, 14) in John 17, each time to describe the spiritual standing of the disciples. </a:t>
            </a:r>
          </a:p>
        </p:txBody>
      </p:sp>
    </p:spTree>
    <p:extLst>
      <p:ext uri="{BB962C8B-B14F-4D97-AF65-F5344CB8AC3E}">
        <p14:creationId xmlns:p14="http://schemas.microsoft.com/office/powerpoint/2010/main" val="549777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295400"/>
            <a:ext cx="8077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We are kept, maintained, reserved, and set apart (sanctified) for God’s personal use – not by our own power and effort, but by his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7495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1219200"/>
            <a:ext cx="5638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600" dirty="0">
                <a:latin typeface="Calibri" panose="020F0502020204030204" pitchFamily="34" charset="0"/>
                <a:cs typeface="Calibri" panose="020F0502020204030204" pitchFamily="34" charset="0"/>
              </a:rPr>
              <a:t>John 6:37-40 </a:t>
            </a:r>
          </a:p>
          <a:p>
            <a:pPr algn="ctr">
              <a:lnSpc>
                <a:spcPct val="150000"/>
              </a:lnSpc>
            </a:pPr>
            <a:r>
              <a:rPr lang="en-US" sz="5600" dirty="0">
                <a:latin typeface="Calibri" panose="020F0502020204030204" pitchFamily="34" charset="0"/>
                <a:cs typeface="Calibri" panose="020F0502020204030204" pitchFamily="34" charset="0"/>
              </a:rPr>
              <a:t>Ephesians </a:t>
            </a:r>
            <a:r>
              <a:rPr lang="en-US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4:30</a:t>
            </a:r>
          </a:p>
          <a:p>
            <a:pPr algn="ctr">
              <a:lnSpc>
                <a:spcPct val="150000"/>
              </a:lnSpc>
            </a:pPr>
            <a:r>
              <a:rPr lang="en-US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Ephesians 1:13-14</a:t>
            </a:r>
            <a:endParaRPr lang="en-US" sz="5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57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" y="1295400"/>
            <a:ext cx="8915400" cy="2840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What </a:t>
            </a:r>
            <a:r>
              <a:rPr lang="en-US" sz="4800" i="1" dirty="0">
                <a:latin typeface="Calibri" panose="020F0502020204030204" pitchFamily="34" charset="0"/>
                <a:cs typeface="Calibri" panose="020F0502020204030204" pitchFamily="34" charset="0"/>
              </a:rPr>
              <a:t>sticks in our throat </a:t>
            </a:r>
            <a:r>
              <a:rPr lang="en-US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most is…</a:t>
            </a:r>
          </a:p>
          <a:p>
            <a:pPr algn="ctr">
              <a:lnSpc>
                <a:spcPct val="200000"/>
              </a:lnSpc>
            </a:pPr>
            <a:r>
              <a:rPr lang="en-US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“The Judas 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Question!”</a:t>
            </a:r>
          </a:p>
        </p:txBody>
      </p:sp>
    </p:spTree>
    <p:extLst>
      <p:ext uri="{BB962C8B-B14F-4D97-AF65-F5344CB8AC3E}">
        <p14:creationId xmlns:p14="http://schemas.microsoft.com/office/powerpoint/2010/main" val="274432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8077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Did Judas have a choice</a:t>
            </a:r>
            <a:r>
              <a:rPr lang="en-US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Was he born, solely for the purpose of being condemned</a:t>
            </a:r>
            <a:r>
              <a:rPr lang="en-US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Was he not </a:t>
            </a:r>
            <a:r>
              <a:rPr lang="en-US" sz="4800" i="1" dirty="0">
                <a:latin typeface="Calibri" panose="020F0502020204030204" pitchFamily="34" charset="0"/>
                <a:cs typeface="Calibri" panose="020F0502020204030204" pitchFamily="34" charset="0"/>
              </a:rPr>
              <a:t>chosen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 as the other 11? Was he saved, and then lost his salvation?</a:t>
            </a:r>
          </a:p>
        </p:txBody>
      </p:sp>
    </p:spTree>
    <p:extLst>
      <p:ext uri="{BB962C8B-B14F-4D97-AF65-F5344CB8AC3E}">
        <p14:creationId xmlns:p14="http://schemas.microsoft.com/office/powerpoint/2010/main" val="157858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839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“If they only have the opportunity, they would come to Christ</a:t>
            </a:r>
            <a:r>
              <a:rPr lang="en-US" sz="4000" dirty="0" smtClean="0"/>
              <a:t>.”</a:t>
            </a:r>
          </a:p>
          <a:p>
            <a:endParaRPr lang="en-US" sz="4000" dirty="0"/>
          </a:p>
          <a:p>
            <a:r>
              <a:rPr lang="en-US" sz="4000" dirty="0"/>
              <a:t>“If they </a:t>
            </a:r>
            <a:r>
              <a:rPr lang="en-US" sz="4000" dirty="0" smtClean="0"/>
              <a:t>have </a:t>
            </a:r>
            <a:r>
              <a:rPr lang="en-US" sz="4000" dirty="0"/>
              <a:t>enough information and truth (the Gospel) they would come to Christ</a:t>
            </a:r>
            <a:r>
              <a:rPr lang="en-US" sz="4000" dirty="0" smtClean="0"/>
              <a:t>.”</a:t>
            </a:r>
          </a:p>
          <a:p>
            <a:endParaRPr lang="en-US" sz="4000" dirty="0"/>
          </a:p>
          <a:p>
            <a:r>
              <a:rPr lang="en-US" sz="4000" dirty="0"/>
              <a:t>“If the Gospel was delivered to them, effectively, and clearly, they would come to </a:t>
            </a:r>
            <a:r>
              <a:rPr lang="en-US" sz="4000" dirty="0" smtClean="0"/>
              <a:t>Christ.”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408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ross">
  <a:themeElements>
    <a:clrScheme name="Office Theme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Cross</Template>
  <TotalTime>6420</TotalTime>
  <Words>287</Words>
  <Application>Microsoft Office PowerPoint</Application>
  <PresentationFormat>On-screen Show (4:3)</PresentationFormat>
  <Paragraphs>25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Cross</vt:lpstr>
      <vt:lpstr>1_Default Design</vt:lpstr>
      <vt:lpstr>JOHN 17:12 December 4, 2019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4:35-36 11-18-15</dc:title>
  <dc:creator>tifbivy1</dc:creator>
  <cp:lastModifiedBy>Kirby Jones</cp:lastModifiedBy>
  <cp:revision>773</cp:revision>
  <dcterms:created xsi:type="dcterms:W3CDTF">2015-12-02T00:25:08Z</dcterms:created>
  <dcterms:modified xsi:type="dcterms:W3CDTF">2020-01-06T12:03:37Z</dcterms:modified>
</cp:coreProperties>
</file>