
<file path=[Content_Types].xml><?xml version="1.0" encoding="utf-8"?>
<Types xmlns="http://schemas.openxmlformats.org/package/2006/content-types">
  <Default Extension="jpeg" ContentType="image/jpeg"/>
  <Default Extension="jpe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3"/>
  </p:notesMasterIdLst>
  <p:handoutMasterIdLst>
    <p:handoutMasterId r:id="rId14"/>
  </p:handoutMasterIdLst>
  <p:sldIdLst>
    <p:sldId id="257" r:id="rId3"/>
    <p:sldId id="336" r:id="rId4"/>
    <p:sldId id="346" r:id="rId5"/>
    <p:sldId id="347" r:id="rId6"/>
    <p:sldId id="348" r:id="rId7"/>
    <p:sldId id="349" r:id="rId8"/>
    <p:sldId id="350" r:id="rId9"/>
    <p:sldId id="351" r:id="rId10"/>
    <p:sldId id="353" r:id="rId11"/>
    <p:sldId id="35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3529B2A-FC34-4280-98AF-996C89123731}">
          <p14:sldIdLst>
            <p14:sldId id="257"/>
            <p14:sldId id="336"/>
            <p14:sldId id="346"/>
            <p14:sldId id="347"/>
            <p14:sldId id="348"/>
            <p14:sldId id="349"/>
            <p14:sldId id="350"/>
            <p14:sldId id="351"/>
            <p14:sldId id="353"/>
            <p14:sldId id="35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BB1"/>
    <a:srgbClr val="CCCCFF"/>
    <a:srgbClr val="E53BD1"/>
    <a:srgbClr val="60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96" autoAdjust="0"/>
    <p:restoredTop sz="95036" autoAdjust="0"/>
  </p:normalViewPr>
  <p:slideViewPr>
    <p:cSldViewPr>
      <p:cViewPr varScale="1">
        <p:scale>
          <a:sx n="84" d="100"/>
          <a:sy n="84" d="100"/>
        </p:scale>
        <p:origin x="1397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2334" y="93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FA404-D583-4B09-9C51-A98C4F567B7D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6E706-2D8D-4B48-B83B-963736B9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93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E1078-DA41-443B-8253-81C6B09F9316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3C8CD-5FE8-4362-9D55-8D8ED065FC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015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Next Slide</a:t>
            </a:r>
          </a:p>
          <a:p>
            <a:endParaRPr lang="en-US" dirty="0"/>
          </a:p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BB159-63F1-4595-B81D-292D7CE24A6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528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6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69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6" y="274639"/>
            <a:ext cx="1581151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9"/>
            <a:ext cx="4592637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855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6" y="136526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4" y="2130426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4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7D4FEAC-4ADD-4B75-8D2E-2EE277F988E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DA97B-5B96-433E-BB34-02D5CBF3E61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130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4ECED-390E-4E8A-A7AC-E778796B5C6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024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4" y="1600201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6" y="1600201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31A9C-64C0-470F-8B9D-EAA7EF10D95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56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6B5C5B-EBFC-46B6-9563-49BEE1282F6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4804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C3D07-16FB-446A-A001-1149E26CF16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5165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FAC77-C75C-4DC4-94C6-C52A84777C0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631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5987B6-FBCE-45ED-B266-067CDCC01DF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19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6639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ADCDB-8877-415B-AD76-A53EB513B18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6181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96E49-B55A-4F80-A1E7-39AFDBE8C01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257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6" y="274639"/>
            <a:ext cx="205581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4" y="274639"/>
            <a:ext cx="6018212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2F16F-22EF-4C37-BFC2-B081776D535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541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649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9" y="1600201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90" y="1600201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16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92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96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87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261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199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4" y="274638"/>
            <a:ext cx="631666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9" y="1600201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6" y="136526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4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4" y="1600201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878831-3DA1-4B8D-8980-D423CEADA181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9122" y="4953001"/>
            <a:ext cx="5430844" cy="1698625"/>
          </a:xfrm>
        </p:spPr>
        <p:txBody>
          <a:bodyPr>
            <a:noAutofit/>
          </a:bodyPr>
          <a:lstStyle/>
          <a:p>
            <a:pPr algn="ctr">
              <a:tabLst>
                <a:tab pos="3490913" algn="l"/>
              </a:tabLst>
            </a:pPr>
            <a:r>
              <a:rPr lang="en-US" sz="3600" b="1"/>
              <a:t>JOHN </a:t>
            </a:r>
            <a:r>
              <a:rPr lang="en-US" sz="3600" b="1" smtClean="0"/>
              <a:t>17:4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October 30, 2019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720243"/>
            <a:ext cx="6061088" cy="4251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643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914400"/>
            <a:ext cx="8839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/>
              <a:t>I John 3:2</a:t>
            </a:r>
          </a:p>
          <a:p>
            <a:pPr algn="ctr"/>
            <a:endParaRPr lang="en-US" sz="4000" dirty="0" smtClean="0"/>
          </a:p>
          <a:p>
            <a:r>
              <a:rPr lang="en-US" sz="4000" dirty="0" smtClean="0"/>
              <a:t>“The </a:t>
            </a:r>
            <a:r>
              <a:rPr lang="en-US" sz="4000" dirty="0"/>
              <a:t>glorious nature of that conformity defies description, but as much as glorified humanity can be like incarnate deity, believers will </a:t>
            </a:r>
            <a:r>
              <a:rPr lang="en-US" sz="4000" dirty="0" smtClean="0"/>
              <a:t>be…”</a:t>
            </a:r>
          </a:p>
          <a:p>
            <a:endParaRPr lang="en-US" sz="4000" dirty="0"/>
          </a:p>
          <a:p>
            <a:r>
              <a:rPr lang="en-US" sz="4000" dirty="0" smtClean="0"/>
              <a:t>- John McArthur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70438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381000"/>
            <a:ext cx="8001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/>
              <a:t>His preaching brought glory to </a:t>
            </a:r>
            <a:r>
              <a:rPr lang="en-US" sz="4400" dirty="0" smtClean="0"/>
              <a:t>God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4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 smtClean="0"/>
              <a:t>By </a:t>
            </a:r>
            <a:r>
              <a:rPr lang="en-US" sz="4400" dirty="0"/>
              <a:t>declaring his mission was from </a:t>
            </a:r>
            <a:r>
              <a:rPr lang="en-US" sz="4400" dirty="0" smtClean="0"/>
              <a:t>God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4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/>
              <a:t>By obedience to the will of God</a:t>
            </a:r>
          </a:p>
          <a:p>
            <a:pPr algn="ctr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3265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381000"/>
            <a:ext cx="8001000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/>
              <a:t>By healing the sick, feeding the hungry, and relieving the </a:t>
            </a:r>
            <a:r>
              <a:rPr lang="en-US" sz="4400" dirty="0" smtClean="0"/>
              <a:t>suffering</a:t>
            </a:r>
          </a:p>
          <a:p>
            <a:endParaRPr lang="en-US" sz="4400" dirty="0"/>
          </a:p>
          <a:p>
            <a:r>
              <a:rPr lang="en-US" sz="4400" dirty="0"/>
              <a:t>By the demonstration of grace, mercy, and the forgiveness of </a:t>
            </a:r>
            <a:r>
              <a:rPr lang="en-US" sz="4400" dirty="0" smtClean="0"/>
              <a:t>sins</a:t>
            </a:r>
          </a:p>
          <a:p>
            <a:endParaRPr lang="en-US" sz="4400" dirty="0"/>
          </a:p>
          <a:p>
            <a:r>
              <a:rPr lang="en-US" sz="4400" dirty="0"/>
              <a:t>By the sinless life He </a:t>
            </a:r>
            <a:r>
              <a:rPr lang="en-US" sz="4400" dirty="0" smtClean="0"/>
              <a:t>led</a:t>
            </a:r>
            <a:endParaRPr lang="en-US" sz="4400" dirty="0"/>
          </a:p>
          <a:p>
            <a:endParaRPr lang="en-US" sz="4400" dirty="0"/>
          </a:p>
          <a:p>
            <a:pPr algn="ctr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9145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04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964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901830" y="2133600"/>
            <a:ext cx="4833375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 ESSENCE" panose="02000000000000000000" pitchFamily="2" charset="0"/>
              </a:rPr>
              <a:t>Mission</a:t>
            </a:r>
          </a:p>
          <a:p>
            <a:pPr algn="ctr"/>
            <a:r>
              <a:rPr lang="en-US" sz="7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 ESSENCE" panose="02000000000000000000" pitchFamily="2" charset="0"/>
              </a:rPr>
              <a:t>Accomplished!</a:t>
            </a:r>
            <a:endParaRPr lang="en-US" sz="7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 ESSENC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03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2133600"/>
            <a:ext cx="6862713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600" dirty="0">
                <a:latin typeface="Times New Roman" panose="02020603050405020304" pitchFamily="18" charset="0"/>
                <a:ea typeface="Calibri" panose="020F0502020204030204" pitchFamily="34" charset="0"/>
              </a:rPr>
              <a:t>Am I Doing The Work </a:t>
            </a:r>
            <a:endParaRPr lang="en-US" sz="56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5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God </a:t>
            </a:r>
            <a:r>
              <a:rPr lang="en-US" sz="5600" dirty="0">
                <a:latin typeface="Times New Roman" panose="02020603050405020304" pitchFamily="18" charset="0"/>
                <a:ea typeface="Calibri" panose="020F0502020204030204" pitchFamily="34" charset="0"/>
              </a:rPr>
              <a:t>Sent Me To Do?</a:t>
            </a:r>
            <a:endParaRPr lang="en-US" sz="5600" dirty="0"/>
          </a:p>
        </p:txBody>
      </p:sp>
    </p:spTree>
    <p:extLst>
      <p:ext uri="{BB962C8B-B14F-4D97-AF65-F5344CB8AC3E}">
        <p14:creationId xmlns:p14="http://schemas.microsoft.com/office/powerpoint/2010/main" val="20144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762000"/>
            <a:ext cx="88392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lnSpc>
                <a:spcPct val="150000"/>
              </a:lnSpc>
              <a:buAutoNum type="arabicPeriod"/>
            </a:pPr>
            <a:r>
              <a:rPr lang="en-US" sz="4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Our past: failures </a:t>
            </a:r>
            <a:r>
              <a:rPr lang="en-US" sz="4400" dirty="0">
                <a:ea typeface="Calibri" panose="020F0502020204030204" pitchFamily="34" charset="0"/>
                <a:cs typeface="Times New Roman" panose="02020603050405020304" pitchFamily="18" charset="0"/>
              </a:rPr>
              <a:t>– disappointments – </a:t>
            </a:r>
            <a:r>
              <a:rPr lang="en-US" sz="4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sins</a:t>
            </a:r>
          </a:p>
          <a:p>
            <a:pPr>
              <a:lnSpc>
                <a:spcPct val="150000"/>
              </a:lnSpc>
            </a:pPr>
            <a:endParaRPr lang="en-US" sz="4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4400" dirty="0">
                <a:ea typeface="Calibri" panose="020F0502020204030204" pitchFamily="34" charset="0"/>
                <a:cs typeface="Times New Roman" panose="02020603050405020304" pitchFamily="18" charset="0"/>
              </a:rPr>
              <a:t>2. Our </a:t>
            </a:r>
            <a:r>
              <a:rPr lang="en-US" sz="4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future: we </a:t>
            </a:r>
            <a:r>
              <a:rPr lang="en-US" sz="4400" dirty="0">
                <a:ea typeface="Calibri" panose="020F0502020204030204" pitchFamily="34" charset="0"/>
                <a:cs typeface="Times New Roman" panose="02020603050405020304" pitchFamily="18" charset="0"/>
              </a:rPr>
              <a:t>are running out-of-time</a:t>
            </a:r>
            <a:endParaRPr lang="en-US" sz="4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794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66800"/>
            <a:ext cx="91440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600" dirty="0">
                <a:ea typeface="Calibri" panose="020F0502020204030204" pitchFamily="34" charset="0"/>
                <a:cs typeface="Times New Roman" panose="02020603050405020304" pitchFamily="18" charset="0"/>
              </a:rPr>
              <a:t>Psalm </a:t>
            </a:r>
            <a:r>
              <a:rPr lang="en-US" sz="5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51:11-13</a:t>
            </a:r>
          </a:p>
          <a:p>
            <a:pPr algn="ctr"/>
            <a:endParaRPr lang="en-US" sz="5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5600" dirty="0">
                <a:ea typeface="Calibri" panose="020F0502020204030204" pitchFamily="34" charset="0"/>
                <a:cs typeface="Times New Roman" panose="02020603050405020304" pitchFamily="18" charset="0"/>
              </a:rPr>
              <a:t>Joshua </a:t>
            </a:r>
            <a:r>
              <a:rPr lang="en-US" sz="5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14:10-12</a:t>
            </a:r>
          </a:p>
          <a:p>
            <a:pPr algn="ctr"/>
            <a:endParaRPr lang="en-US" sz="56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4000" dirty="0">
                <a:ea typeface="Calibri" panose="020F0502020204030204" pitchFamily="34" charset="0"/>
                <a:cs typeface="Times New Roman" panose="02020603050405020304" pitchFamily="18" charset="0"/>
              </a:rPr>
              <a:t>It’s not how you </a:t>
            </a:r>
            <a:r>
              <a:rPr lang="en-US" sz="4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start. </a:t>
            </a:r>
          </a:p>
          <a:p>
            <a:pPr algn="ctr"/>
            <a:r>
              <a:rPr lang="en-US" sz="4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It’s </a:t>
            </a:r>
            <a:r>
              <a:rPr lang="en-US" sz="4000" dirty="0">
                <a:ea typeface="Calibri" panose="020F0502020204030204" pitchFamily="34" charset="0"/>
                <a:cs typeface="Times New Roman" panose="02020603050405020304" pitchFamily="18" charset="0"/>
              </a:rPr>
              <a:t>how you finish!</a:t>
            </a:r>
            <a:endParaRPr lang="en-US" sz="4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874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838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>
                <a:ea typeface="Calibri" panose="020F0502020204030204" pitchFamily="34" charset="0"/>
                <a:cs typeface="Times New Roman" panose="02020603050405020304" pitchFamily="18" charset="0"/>
              </a:rPr>
              <a:t>Now, Christ is praying that the Father return to Him, His full measure of glory – that which was His eternal, divine glory, </a:t>
            </a:r>
            <a:r>
              <a:rPr lang="en-US" sz="4000" i="1" dirty="0">
                <a:ea typeface="Calibri" panose="020F0502020204030204" pitchFamily="34" charset="0"/>
                <a:cs typeface="Times New Roman" panose="02020603050405020304" pitchFamily="18" charset="0"/>
              </a:rPr>
              <a:t>before the foundation of the world</a:t>
            </a:r>
            <a:r>
              <a:rPr lang="en-US" sz="4000" dirty="0">
                <a:ea typeface="Calibri" panose="020F0502020204030204" pitchFamily="34" charset="0"/>
                <a:cs typeface="Times New Roman" panose="02020603050405020304" pitchFamily="18" charset="0"/>
              </a:rPr>
              <a:t> – a glory equal to the Fathers!</a:t>
            </a:r>
            <a:endParaRPr lang="en-US" sz="4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64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ross">
  <a:themeElements>
    <a:clrScheme name="Office Theme 2">
      <a:dk1>
        <a:srgbClr val="333333"/>
      </a:dk1>
      <a:lt1>
        <a:srgbClr val="FFFFFF"/>
      </a:lt1>
      <a:dk2>
        <a:srgbClr val="0066CC"/>
      </a:dk2>
      <a:lt2>
        <a:srgbClr val="FFFFFF"/>
      </a:lt2>
      <a:accent1>
        <a:srgbClr val="68B4FF"/>
      </a:accent1>
      <a:accent2>
        <a:srgbClr val="9C9CFF"/>
      </a:accent2>
      <a:accent3>
        <a:srgbClr val="AAB8E2"/>
      </a:accent3>
      <a:accent4>
        <a:srgbClr val="DADADA"/>
      </a:accent4>
      <a:accent5>
        <a:srgbClr val="B9D6FF"/>
      </a:accent5>
      <a:accent6>
        <a:srgbClr val="8D8DE7"/>
      </a:accent6>
      <a:hlink>
        <a:srgbClr val="00E0CE"/>
      </a:hlink>
      <a:folHlink>
        <a:srgbClr val="DFBDFF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3D9FFF"/>
        </a:accent1>
        <a:accent2>
          <a:srgbClr val="7ABDFF"/>
        </a:accent2>
        <a:accent3>
          <a:srgbClr val="AAB8E2"/>
        </a:accent3>
        <a:accent4>
          <a:srgbClr val="DADADA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68B4FF"/>
        </a:accent1>
        <a:accent2>
          <a:srgbClr val="9C9CFF"/>
        </a:accent2>
        <a:accent3>
          <a:srgbClr val="AAB8E2"/>
        </a:accent3>
        <a:accent4>
          <a:srgbClr val="DADADA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CDCDFF"/>
        </a:accent1>
        <a:accent2>
          <a:srgbClr val="FDBA9E"/>
        </a:accent2>
        <a:accent3>
          <a:srgbClr val="AAB8E2"/>
        </a:accent3>
        <a:accent4>
          <a:srgbClr val="DADADA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82C1FF"/>
        </a:accent1>
        <a:accent2>
          <a:srgbClr val="F8C1EB"/>
        </a:accent2>
        <a:accent3>
          <a:srgbClr val="AAB8E2"/>
        </a:accent3>
        <a:accent4>
          <a:srgbClr val="DADADA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D9FFF"/>
        </a:accent1>
        <a:accent2>
          <a:srgbClr val="7ABDFF"/>
        </a:accent2>
        <a:accent3>
          <a:srgbClr val="FFFFFF"/>
        </a:accent3>
        <a:accent4>
          <a:srgbClr val="000000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8B4FF"/>
        </a:accent1>
        <a:accent2>
          <a:srgbClr val="9C9CFF"/>
        </a:accent2>
        <a:accent3>
          <a:srgbClr val="FFFFFF"/>
        </a:accent3>
        <a:accent4>
          <a:srgbClr val="000000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CDFF"/>
        </a:accent1>
        <a:accent2>
          <a:srgbClr val="FDBA9E"/>
        </a:accent2>
        <a:accent3>
          <a:srgbClr val="FFFFFF"/>
        </a:accent3>
        <a:accent4>
          <a:srgbClr val="000000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2C1FF"/>
        </a:accent1>
        <a:accent2>
          <a:srgbClr val="F8C1EB"/>
        </a:accent2>
        <a:accent3>
          <a:srgbClr val="FFFFFF"/>
        </a:accent3>
        <a:accent4>
          <a:srgbClr val="000000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0066CC"/>
      </a:dk2>
      <a:lt2>
        <a:srgbClr val="FFFFFF"/>
      </a:lt2>
      <a:accent1>
        <a:srgbClr val="68B4FF"/>
      </a:accent1>
      <a:accent2>
        <a:srgbClr val="9C9CFF"/>
      </a:accent2>
      <a:accent3>
        <a:srgbClr val="AAB8E2"/>
      </a:accent3>
      <a:accent4>
        <a:srgbClr val="DADADA"/>
      </a:accent4>
      <a:accent5>
        <a:srgbClr val="B9D6FF"/>
      </a:accent5>
      <a:accent6>
        <a:srgbClr val="8D8DE7"/>
      </a:accent6>
      <a:hlink>
        <a:srgbClr val="00E0CE"/>
      </a:hlink>
      <a:folHlink>
        <a:srgbClr val="DFBD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3D9FFF"/>
        </a:accent1>
        <a:accent2>
          <a:srgbClr val="7ABDFF"/>
        </a:accent2>
        <a:accent3>
          <a:srgbClr val="AAB8E2"/>
        </a:accent3>
        <a:accent4>
          <a:srgbClr val="DADADA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68B4FF"/>
        </a:accent1>
        <a:accent2>
          <a:srgbClr val="9C9CFF"/>
        </a:accent2>
        <a:accent3>
          <a:srgbClr val="AAB8E2"/>
        </a:accent3>
        <a:accent4>
          <a:srgbClr val="DADADA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CDCDFF"/>
        </a:accent1>
        <a:accent2>
          <a:srgbClr val="FDBA9E"/>
        </a:accent2>
        <a:accent3>
          <a:srgbClr val="AAB8E2"/>
        </a:accent3>
        <a:accent4>
          <a:srgbClr val="DADADA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82C1FF"/>
        </a:accent1>
        <a:accent2>
          <a:srgbClr val="F8C1EB"/>
        </a:accent2>
        <a:accent3>
          <a:srgbClr val="AAB8E2"/>
        </a:accent3>
        <a:accent4>
          <a:srgbClr val="DADADA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D9FFF"/>
        </a:accent1>
        <a:accent2>
          <a:srgbClr val="7ABDFF"/>
        </a:accent2>
        <a:accent3>
          <a:srgbClr val="FFFFFF"/>
        </a:accent3>
        <a:accent4>
          <a:srgbClr val="000000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8B4FF"/>
        </a:accent1>
        <a:accent2>
          <a:srgbClr val="9C9CFF"/>
        </a:accent2>
        <a:accent3>
          <a:srgbClr val="FFFFFF"/>
        </a:accent3>
        <a:accent4>
          <a:srgbClr val="000000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CDFF"/>
        </a:accent1>
        <a:accent2>
          <a:srgbClr val="FDBA9E"/>
        </a:accent2>
        <a:accent3>
          <a:srgbClr val="FFFFFF"/>
        </a:accent3>
        <a:accent4>
          <a:srgbClr val="000000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2C1FF"/>
        </a:accent1>
        <a:accent2>
          <a:srgbClr val="F8C1EB"/>
        </a:accent2>
        <a:accent3>
          <a:srgbClr val="FFFFFF"/>
        </a:accent3>
        <a:accent4>
          <a:srgbClr val="000000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Cross</Template>
  <TotalTime>5998</TotalTime>
  <Words>176</Words>
  <Application>Microsoft Office PowerPoint</Application>
  <PresentationFormat>On-screen Show (4:3)</PresentationFormat>
  <Paragraphs>32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 ESSENCE</vt:lpstr>
      <vt:lpstr>Arial</vt:lpstr>
      <vt:lpstr>Calibri</vt:lpstr>
      <vt:lpstr>Times New Roman</vt:lpstr>
      <vt:lpstr>Cross</vt:lpstr>
      <vt:lpstr>1_Default Design</vt:lpstr>
      <vt:lpstr>JOHN 17:4 October 30, 2019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4:35-36 11-18-15</dc:title>
  <dc:creator>tifbivy1</dc:creator>
  <cp:lastModifiedBy>Kirby Jones</cp:lastModifiedBy>
  <cp:revision>731</cp:revision>
  <dcterms:created xsi:type="dcterms:W3CDTF">2015-12-02T00:25:08Z</dcterms:created>
  <dcterms:modified xsi:type="dcterms:W3CDTF">2020-01-06T10:23:46Z</dcterms:modified>
</cp:coreProperties>
</file>