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78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471054"/>
          </a:xfrm>
          <a:prstGeom prst="rect">
            <a:avLst/>
          </a:prstGeom>
        </p:spPr>
        <p:txBody>
          <a:bodyPr vert="horz" lIns="94221" tIns="47111" rIns="94221" bIns="47111" rtlCol="0"/>
          <a:lstStyle>
            <a:lvl1pPr algn="r">
              <a:defRPr sz="1200"/>
            </a:lvl1pPr>
          </a:lstStyle>
          <a:p>
            <a:fld id="{AFEFB1E2-A135-42BD-AB38-16325A94D381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3" y="8917423"/>
            <a:ext cx="3077739" cy="471053"/>
          </a:xfrm>
          <a:prstGeom prst="rect">
            <a:avLst/>
          </a:prstGeom>
        </p:spPr>
        <p:txBody>
          <a:bodyPr vert="horz" lIns="94221" tIns="47111" rIns="94221" bIns="47111" rtlCol="0" anchor="b"/>
          <a:lstStyle>
            <a:lvl1pPr algn="r">
              <a:defRPr sz="1200"/>
            </a:lvl1pPr>
          </a:lstStyle>
          <a:p>
            <a:fld id="{6FB9788A-CA23-4840-9EFC-8A1E68E754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832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70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7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5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28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30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794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64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22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4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F0EDC3-229C-4AF1-ACD7-AD6760619D1C}" type="datetimeFigureOut">
              <a:rPr lang="en-US" smtClean="0"/>
              <a:t>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0B927E6-85F8-4693-92CE-0B7DE7AE6AE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097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164" y="82295"/>
            <a:ext cx="11091672" cy="3083291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Basics of Understanding the Bible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61644" y="3501464"/>
            <a:ext cx="102687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COURSE 2/Class 1: Understanding Biblical Literature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Williams Grove Baptist Church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Instructor: Reverend Kirby Jones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Email: Pastorkirbyj@gmail.com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24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98220" y="219456"/>
            <a:ext cx="102687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u="sng" dirty="0"/>
              <a:t>Philippians 4:13</a:t>
            </a:r>
          </a:p>
          <a:p>
            <a:pPr algn="ctr"/>
            <a:endParaRPr lang="en-US" sz="4000" dirty="0"/>
          </a:p>
          <a:p>
            <a:pPr marL="742950" indent="-742950">
              <a:buAutoNum type="arabicPeriod"/>
            </a:pPr>
            <a:r>
              <a:rPr lang="en-US" sz="4000" dirty="0"/>
              <a:t>Who Wrote this verse?</a:t>
            </a:r>
          </a:p>
          <a:p>
            <a:pPr marL="742950" indent="-742950">
              <a:buAutoNum type="arabicPeriod"/>
            </a:pPr>
            <a:r>
              <a:rPr lang="en-US" sz="4000" dirty="0"/>
              <a:t>What were his circumstances when he wrote it?</a:t>
            </a:r>
          </a:p>
          <a:p>
            <a:pPr marL="742950" indent="-742950">
              <a:buAutoNum type="arabicPeriod"/>
            </a:pPr>
            <a:r>
              <a:rPr lang="en-US" sz="4000" dirty="0"/>
              <a:t>Although this text has broad application, of what, specifically, was the writer speaking?</a:t>
            </a:r>
          </a:p>
          <a:p>
            <a:pPr marL="742950" indent="-742950">
              <a:buAutoNum type="arabicPeriod"/>
            </a:pPr>
            <a:r>
              <a:rPr lang="en-US" sz="4000" dirty="0"/>
              <a:t>What specific characteristic of the recipients of this letter, being commended?</a:t>
            </a:r>
          </a:p>
        </p:txBody>
      </p:sp>
    </p:spTree>
    <p:extLst>
      <p:ext uri="{BB962C8B-B14F-4D97-AF65-F5344CB8AC3E}">
        <p14:creationId xmlns:p14="http://schemas.microsoft.com/office/powerpoint/2010/main" val="3158968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117092" y="0"/>
            <a:ext cx="1026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/>
              <a:t>The IMMEDIATE CONTEXT involves those verses or sentences immediately preceding a text and sometimes those which immediately follow a text.</a:t>
            </a:r>
          </a:p>
        </p:txBody>
      </p:sp>
    </p:spTree>
    <p:extLst>
      <p:ext uri="{BB962C8B-B14F-4D97-AF65-F5344CB8AC3E}">
        <p14:creationId xmlns:p14="http://schemas.microsoft.com/office/powerpoint/2010/main" val="124516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6508" y="566928"/>
            <a:ext cx="102687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/>
              <a:t>The REMOTE CONTEXT would be the chapter the text lies within, or more likely, the larger unit of thought.</a:t>
            </a:r>
          </a:p>
        </p:txBody>
      </p:sp>
    </p:spTree>
    <p:extLst>
      <p:ext uri="{BB962C8B-B14F-4D97-AF65-F5344CB8AC3E}">
        <p14:creationId xmlns:p14="http://schemas.microsoft.com/office/powerpoint/2010/main" val="223863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016508" y="566928"/>
            <a:ext cx="102687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/>
              <a:t>The CONTEXT OF THE WHOLE BOOK is the overall process of thought in the biblical book.</a:t>
            </a:r>
          </a:p>
        </p:txBody>
      </p:sp>
    </p:spTree>
    <p:extLst>
      <p:ext uri="{BB962C8B-B14F-4D97-AF65-F5344CB8AC3E}">
        <p14:creationId xmlns:p14="http://schemas.microsoft.com/office/powerpoint/2010/main" val="257215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98220" y="0"/>
            <a:ext cx="102687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/>
              <a:t>The WHOLE BIBLE records a logical and understandable flow of God’s work in world history - from the creation of the world, to the Second Coming of Christ.</a:t>
            </a:r>
          </a:p>
        </p:txBody>
      </p:sp>
    </p:spTree>
    <p:extLst>
      <p:ext uri="{BB962C8B-B14F-4D97-AF65-F5344CB8AC3E}">
        <p14:creationId xmlns:p14="http://schemas.microsoft.com/office/powerpoint/2010/main" val="2851015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98220" y="219456"/>
            <a:ext cx="102687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600" dirty="0"/>
              <a:t>GOD is His own context, in that all biblical interpretation must agree with His holy nature and divine purposes.</a:t>
            </a:r>
          </a:p>
        </p:txBody>
      </p:sp>
    </p:spTree>
    <p:extLst>
      <p:ext uri="{BB962C8B-B14F-4D97-AF65-F5344CB8AC3E}">
        <p14:creationId xmlns:p14="http://schemas.microsoft.com/office/powerpoint/2010/main" val="2761297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98220" y="219456"/>
            <a:ext cx="102687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/>
              <a:t>Ezekiel 37:1-10</a:t>
            </a:r>
          </a:p>
          <a:p>
            <a:pPr algn="ctr"/>
            <a:endParaRPr lang="en-US" sz="4400" dirty="0"/>
          </a:p>
          <a:p>
            <a:pPr marL="742950" indent="-742950">
              <a:buAutoNum type="arabicPeriod"/>
            </a:pPr>
            <a:r>
              <a:rPr lang="en-US" sz="4400" dirty="0"/>
              <a:t>Who is speaking?</a:t>
            </a:r>
          </a:p>
          <a:p>
            <a:pPr marL="742950" indent="-742950">
              <a:buAutoNum type="arabicPeriod"/>
            </a:pPr>
            <a:r>
              <a:rPr lang="en-US" sz="4400" dirty="0"/>
              <a:t>What is the historical setting?</a:t>
            </a:r>
          </a:p>
          <a:p>
            <a:pPr marL="742950" indent="-742950">
              <a:buAutoNum type="arabicPeriod"/>
            </a:pPr>
            <a:r>
              <a:rPr lang="en-US" sz="4400" dirty="0"/>
              <a:t>Who are the “dry bones?”</a:t>
            </a:r>
          </a:p>
          <a:p>
            <a:pPr marL="742950" indent="-742950">
              <a:buAutoNum type="arabicPeriod"/>
            </a:pPr>
            <a:r>
              <a:rPr lang="en-US" sz="4400" dirty="0"/>
              <a:t>What is the purpose of the vision?</a:t>
            </a:r>
          </a:p>
        </p:txBody>
      </p:sp>
    </p:spTree>
    <p:extLst>
      <p:ext uri="{BB962C8B-B14F-4D97-AF65-F5344CB8AC3E}">
        <p14:creationId xmlns:p14="http://schemas.microsoft.com/office/powerpoint/2010/main" val="133086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98220" y="219456"/>
            <a:ext cx="102687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/>
              <a:t>I Kings 17:8-16 </a:t>
            </a:r>
          </a:p>
          <a:p>
            <a:pPr algn="ctr"/>
            <a:endParaRPr lang="en-US" sz="4400" dirty="0"/>
          </a:p>
          <a:p>
            <a:pPr marL="742950" indent="-742950">
              <a:buAutoNum type="arabicPeriod"/>
            </a:pPr>
            <a:r>
              <a:rPr lang="en-US" sz="3800" dirty="0"/>
              <a:t>What is the historical setting?</a:t>
            </a:r>
          </a:p>
          <a:p>
            <a:pPr marL="742950" indent="-742950">
              <a:buAutoNum type="arabicPeriod"/>
            </a:pPr>
            <a:r>
              <a:rPr lang="en-US" sz="3800" dirty="0"/>
              <a:t>What natural (climatological) conditions caused Elijah to leave the Northern Kingdom?</a:t>
            </a:r>
          </a:p>
          <a:p>
            <a:pPr marL="742950" indent="-742950">
              <a:buAutoNum type="arabicPeriod"/>
            </a:pPr>
            <a:r>
              <a:rPr lang="en-US" sz="3800" dirty="0"/>
              <a:t>What </a:t>
            </a:r>
            <a:r>
              <a:rPr lang="en-US" sz="3800" i="1" dirty="0"/>
              <a:t>immediate</a:t>
            </a:r>
            <a:r>
              <a:rPr lang="en-US" sz="3800" dirty="0"/>
              <a:t> conditions necessitated Elijah’s need to go to </a:t>
            </a:r>
            <a:r>
              <a:rPr lang="en-US" sz="3800" dirty="0" err="1"/>
              <a:t>Zarephath</a:t>
            </a:r>
            <a:r>
              <a:rPr lang="en-US" sz="3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33020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998220" y="219456"/>
            <a:ext cx="1026871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u="sng" dirty="0"/>
              <a:t>Romans 4:4-5 </a:t>
            </a:r>
          </a:p>
          <a:p>
            <a:pPr algn="ctr"/>
            <a:endParaRPr lang="en-US" sz="4400" dirty="0"/>
          </a:p>
          <a:p>
            <a:pPr marL="742950" indent="-742950">
              <a:buAutoNum type="arabicPeriod"/>
            </a:pPr>
            <a:r>
              <a:rPr lang="en-US" sz="3800" dirty="0"/>
              <a:t>What is the overarching doctrine taught in these two verses? </a:t>
            </a:r>
          </a:p>
          <a:p>
            <a:pPr marL="742950" indent="-742950">
              <a:buAutoNum type="arabicPeriod"/>
            </a:pPr>
            <a:r>
              <a:rPr lang="en-US" sz="3800" dirty="0"/>
              <a:t>Whom does the writer use as the example of this doctrine? </a:t>
            </a:r>
          </a:p>
          <a:p>
            <a:pPr marL="742950" indent="-742950">
              <a:buAutoNum type="arabicPeriod"/>
            </a:pPr>
            <a:r>
              <a:rPr lang="en-US" sz="3800" dirty="0"/>
              <a:t>What concerning this person’s connection with God demonstrated this doctrine?)</a:t>
            </a:r>
          </a:p>
        </p:txBody>
      </p:sp>
    </p:spTree>
    <p:extLst>
      <p:ext uri="{BB962C8B-B14F-4D97-AF65-F5344CB8AC3E}">
        <p14:creationId xmlns:p14="http://schemas.microsoft.com/office/powerpoint/2010/main" val="283031048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666</TotalTime>
  <Words>284</Words>
  <Application>Microsoft Office PowerPoint</Application>
  <PresentationFormat>Widescreen</PresentationFormat>
  <Paragraphs>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Basics of Understanding the Bible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Basics of Biblical Interpretation  (Hermeneutics)</dc:title>
  <dc:creator>Kirby Jones</dc:creator>
  <cp:lastModifiedBy>Kirby Jones</cp:lastModifiedBy>
  <cp:revision>73</cp:revision>
  <cp:lastPrinted>2019-03-05T20:22:20Z</cp:lastPrinted>
  <dcterms:created xsi:type="dcterms:W3CDTF">2018-02-06T11:24:26Z</dcterms:created>
  <dcterms:modified xsi:type="dcterms:W3CDTF">2024-01-18T10:34:21Z</dcterms:modified>
</cp:coreProperties>
</file>