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73" r:id="rId5"/>
    <p:sldId id="274" r:id="rId6"/>
    <p:sldId id="275" r:id="rId7"/>
    <p:sldId id="27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F0EDC3-229C-4AF1-ACD7-AD6760619D1C}"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703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F0EDC3-229C-4AF1-ACD7-AD6760619D1C}"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36777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F0EDC3-229C-4AF1-ACD7-AD6760619D1C}"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444752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F0EDC3-229C-4AF1-ACD7-AD6760619D1C}"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416847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F0EDC3-229C-4AF1-ACD7-AD6760619D1C}"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4288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F0EDC3-229C-4AF1-ACD7-AD6760619D1C}"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23530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F0EDC3-229C-4AF1-ACD7-AD6760619D1C}" type="datetimeFigureOut">
              <a:rPr lang="en-US" smtClean="0"/>
              <a:t>11/16/2023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856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F0EDC3-229C-4AF1-ACD7-AD6760619D1C}" type="datetimeFigureOut">
              <a:rPr lang="en-US" smtClean="0"/>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407794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F0EDC3-229C-4AF1-ACD7-AD6760619D1C}" type="datetimeFigureOut">
              <a:rPr lang="en-US" smtClean="0"/>
              <a:t>11/16/2023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3857649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AF0EDC3-229C-4AF1-ACD7-AD6760619D1C}" type="datetimeFigureOut">
              <a:rPr lang="en-US" smtClean="0"/>
              <a:t>11/16/2023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0B927E6-85F8-4693-92CE-0B7DE7AE6AE2}" type="slidenum">
              <a:rPr lang="en-US" smtClean="0"/>
              <a:t>‹#›</a:t>
            </a:fld>
            <a:endParaRPr lang="en-US"/>
          </a:p>
        </p:txBody>
      </p:sp>
    </p:spTree>
    <p:extLst>
      <p:ext uri="{BB962C8B-B14F-4D97-AF65-F5344CB8AC3E}">
        <p14:creationId xmlns:p14="http://schemas.microsoft.com/office/powerpoint/2010/main" val="4081221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F0EDC3-229C-4AF1-ACD7-AD6760619D1C}"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1788345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AF0EDC3-229C-4AF1-ACD7-AD6760619D1C}" type="datetimeFigureOut">
              <a:rPr lang="en-US" smtClean="0"/>
              <a:t>11/16/2023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0B927E6-85F8-4693-92CE-0B7DE7AE6AE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097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164" y="82295"/>
            <a:ext cx="11091672" cy="3083291"/>
          </a:xfrm>
        </p:spPr>
        <p:txBody>
          <a:bodyPr>
            <a:normAutofit/>
          </a:bodyPr>
          <a:lstStyle/>
          <a:p>
            <a:pPr algn="ctr"/>
            <a:r>
              <a:rPr lang="en-US" dirty="0"/>
              <a:t>Basics of Understanding the Bible</a:t>
            </a:r>
          </a:p>
        </p:txBody>
      </p:sp>
      <p:sp>
        <p:nvSpPr>
          <p:cNvPr id="8" name="TextBox 7"/>
          <p:cNvSpPr txBox="1"/>
          <p:nvPr/>
        </p:nvSpPr>
        <p:spPr>
          <a:xfrm>
            <a:off x="961644" y="3511296"/>
            <a:ext cx="10268712" cy="3139321"/>
          </a:xfrm>
          <a:prstGeom prst="rect">
            <a:avLst/>
          </a:prstGeom>
          <a:noFill/>
        </p:spPr>
        <p:txBody>
          <a:bodyPr wrap="square" rtlCol="0">
            <a:spAutoFit/>
          </a:bodyPr>
          <a:lstStyle/>
          <a:p>
            <a:pPr algn="ctr"/>
            <a:r>
              <a:rPr lang="en-US" sz="3600" dirty="0"/>
              <a:t>COURSE 1/Class 3: Duties of Reader</a:t>
            </a:r>
          </a:p>
          <a:p>
            <a:pPr algn="ctr"/>
            <a:endParaRPr lang="en-US" sz="3600" dirty="0"/>
          </a:p>
          <a:p>
            <a:pPr algn="ctr"/>
            <a:r>
              <a:rPr lang="en-US" sz="3600" dirty="0"/>
              <a:t>Williams Grove Baptist Church</a:t>
            </a:r>
          </a:p>
          <a:p>
            <a:pPr algn="ctr"/>
            <a:r>
              <a:rPr lang="en-US" sz="3600" dirty="0"/>
              <a:t>Instructor: Reverend Kirby Jones</a:t>
            </a:r>
          </a:p>
          <a:p>
            <a:pPr algn="ctr"/>
            <a:r>
              <a:rPr lang="en-US" sz="3600" dirty="0"/>
              <a:t>Email: Pastorkirbyj@gmail.com</a:t>
            </a:r>
          </a:p>
          <a:p>
            <a:endParaRPr lang="en-US" dirty="0"/>
          </a:p>
        </p:txBody>
      </p:sp>
    </p:spTree>
    <p:extLst>
      <p:ext uri="{BB962C8B-B14F-4D97-AF65-F5344CB8AC3E}">
        <p14:creationId xmlns:p14="http://schemas.microsoft.com/office/powerpoint/2010/main" val="152160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5216" y="1179576"/>
            <a:ext cx="10945368" cy="3416320"/>
          </a:xfrm>
          <a:prstGeom prst="rect">
            <a:avLst/>
          </a:prstGeom>
          <a:noFill/>
        </p:spPr>
        <p:txBody>
          <a:bodyPr wrap="square" rtlCol="0">
            <a:spAutoFit/>
          </a:bodyPr>
          <a:lstStyle/>
          <a:p>
            <a:pPr algn="ctr"/>
            <a:r>
              <a:rPr lang="en-US" sz="5400" dirty="0"/>
              <a:t>Accurate biblical interpretation requires that the reader consider the background, and cultural context of the people within the text. </a:t>
            </a:r>
          </a:p>
        </p:txBody>
      </p:sp>
    </p:spTree>
    <p:extLst>
      <p:ext uri="{BB962C8B-B14F-4D97-AF65-F5344CB8AC3E}">
        <p14:creationId xmlns:p14="http://schemas.microsoft.com/office/powerpoint/2010/main" val="2053320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66928" y="91440"/>
            <a:ext cx="10945368" cy="6186309"/>
          </a:xfrm>
          <a:prstGeom prst="rect">
            <a:avLst/>
          </a:prstGeom>
          <a:noFill/>
        </p:spPr>
        <p:txBody>
          <a:bodyPr wrap="square" rtlCol="0">
            <a:spAutoFit/>
          </a:bodyPr>
          <a:lstStyle/>
          <a:p>
            <a:pPr algn="ctr"/>
            <a:r>
              <a:rPr lang="en-US" sz="4400" dirty="0"/>
              <a:t>The Babylonian Captivity</a:t>
            </a:r>
          </a:p>
          <a:p>
            <a:pPr algn="ctr"/>
            <a:endParaRPr lang="en-US" sz="4400" dirty="0"/>
          </a:p>
          <a:p>
            <a:pPr algn="ctr"/>
            <a:r>
              <a:rPr lang="en-US" sz="4400" dirty="0"/>
              <a:t>The Jews lost their </a:t>
            </a:r>
            <a:r>
              <a:rPr lang="en-US" sz="4400" u="sng" dirty="0"/>
              <a:t>Land</a:t>
            </a:r>
            <a:r>
              <a:rPr lang="en-US" sz="4400" dirty="0"/>
              <a:t>, their </a:t>
            </a:r>
            <a:r>
              <a:rPr lang="en-US" sz="4400" u="sng" dirty="0"/>
              <a:t>Temple</a:t>
            </a:r>
            <a:r>
              <a:rPr lang="en-US" sz="4400" dirty="0"/>
              <a:t>, their </a:t>
            </a:r>
            <a:r>
              <a:rPr lang="en-US" sz="4400" u="sng" dirty="0"/>
              <a:t>Priesthood</a:t>
            </a:r>
            <a:r>
              <a:rPr lang="en-US" sz="4400" dirty="0"/>
              <a:t>, their </a:t>
            </a:r>
            <a:r>
              <a:rPr lang="en-US" sz="4400" u="sng" dirty="0"/>
              <a:t>Sacrificial System</a:t>
            </a:r>
            <a:r>
              <a:rPr lang="en-US" sz="4400" dirty="0"/>
              <a:t>, and their </a:t>
            </a:r>
            <a:r>
              <a:rPr lang="en-US" sz="4400" u="sng" dirty="0"/>
              <a:t>Kingdom</a:t>
            </a:r>
            <a:r>
              <a:rPr lang="en-US" sz="4400" dirty="0"/>
              <a:t>. </a:t>
            </a:r>
          </a:p>
          <a:p>
            <a:pPr algn="ctr"/>
            <a:r>
              <a:rPr lang="en-US" sz="4400" dirty="0"/>
              <a:t>They now had to question whether God, was still </a:t>
            </a:r>
            <a:r>
              <a:rPr lang="en-US" sz="4400" i="1" dirty="0"/>
              <a:t>their</a:t>
            </a:r>
            <a:r>
              <a:rPr lang="en-US" sz="4400" dirty="0"/>
              <a:t> God. If so, how would they worship Him without a land, without a priesthood and without a temple.</a:t>
            </a:r>
          </a:p>
        </p:txBody>
      </p:sp>
    </p:spTree>
    <p:extLst>
      <p:ext uri="{BB962C8B-B14F-4D97-AF65-F5344CB8AC3E}">
        <p14:creationId xmlns:p14="http://schemas.microsoft.com/office/powerpoint/2010/main" val="4233256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66928" y="91440"/>
            <a:ext cx="10945368" cy="6186309"/>
          </a:xfrm>
          <a:prstGeom prst="rect">
            <a:avLst/>
          </a:prstGeom>
          <a:noFill/>
        </p:spPr>
        <p:txBody>
          <a:bodyPr wrap="square" rtlCol="0">
            <a:spAutoFit/>
          </a:bodyPr>
          <a:lstStyle/>
          <a:p>
            <a:pPr algn="ctr"/>
            <a:r>
              <a:rPr lang="en-US" sz="4400" dirty="0"/>
              <a:t>The Medio-Persian (Persian) Empire</a:t>
            </a:r>
          </a:p>
          <a:p>
            <a:pPr algn="ctr"/>
            <a:endParaRPr lang="en-US" sz="4400" dirty="0"/>
          </a:p>
          <a:p>
            <a:pPr algn="ctr"/>
            <a:r>
              <a:rPr lang="en-US" sz="4400" dirty="0"/>
              <a:t>It was under Persian rule that the Jews were given permission to return to Judah. Although only a little over 50,000 chose to return, the temple was rebuilt, and worship restored, under Ezra and Zerubbabel. Subsequently, Nehemiah returned to rebuild the city wall.</a:t>
            </a:r>
          </a:p>
          <a:p>
            <a:pPr algn="ctr"/>
            <a:endParaRPr lang="en-US" sz="4400" dirty="0"/>
          </a:p>
        </p:txBody>
      </p:sp>
    </p:spTree>
    <p:extLst>
      <p:ext uri="{BB962C8B-B14F-4D97-AF65-F5344CB8AC3E}">
        <p14:creationId xmlns:p14="http://schemas.microsoft.com/office/powerpoint/2010/main" val="3698314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66928" y="91440"/>
            <a:ext cx="10945368" cy="5509200"/>
          </a:xfrm>
          <a:prstGeom prst="rect">
            <a:avLst/>
          </a:prstGeom>
          <a:noFill/>
        </p:spPr>
        <p:txBody>
          <a:bodyPr wrap="square" rtlCol="0">
            <a:spAutoFit/>
          </a:bodyPr>
          <a:lstStyle/>
          <a:p>
            <a:pPr algn="ctr"/>
            <a:r>
              <a:rPr lang="en-US" sz="4400" dirty="0"/>
              <a:t>Greece and Alexander the Great</a:t>
            </a:r>
          </a:p>
          <a:p>
            <a:pPr algn="ctr"/>
            <a:endParaRPr lang="en-US" sz="4400" dirty="0"/>
          </a:p>
          <a:p>
            <a:pPr algn="ctr"/>
            <a:r>
              <a:rPr lang="en-US" sz="4400" dirty="0"/>
              <a:t>Greece, led by Alexander the Great, defeated the Persians, and the Grecian empire began its rule. </a:t>
            </a:r>
            <a:r>
              <a:rPr lang="en-US" sz="4400" i="1" dirty="0"/>
              <a:t>Hellenization</a:t>
            </a:r>
            <a:r>
              <a:rPr lang="en-US" sz="4400" dirty="0"/>
              <a:t> was a primary objective for the Greeks. Upon Alexander’s death, his kingdom was divided among four of his generals. </a:t>
            </a:r>
          </a:p>
        </p:txBody>
      </p:sp>
    </p:spTree>
    <p:extLst>
      <p:ext uri="{BB962C8B-B14F-4D97-AF65-F5344CB8AC3E}">
        <p14:creationId xmlns:p14="http://schemas.microsoft.com/office/powerpoint/2010/main" val="63521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66928" y="91440"/>
            <a:ext cx="10945368" cy="5509200"/>
          </a:xfrm>
          <a:prstGeom prst="rect">
            <a:avLst/>
          </a:prstGeom>
          <a:noFill/>
        </p:spPr>
        <p:txBody>
          <a:bodyPr wrap="square" rtlCol="0">
            <a:spAutoFit/>
          </a:bodyPr>
          <a:lstStyle/>
          <a:p>
            <a:pPr algn="ctr"/>
            <a:r>
              <a:rPr lang="en-US" sz="4400" dirty="0"/>
              <a:t>The Intertestamental Period</a:t>
            </a:r>
          </a:p>
          <a:p>
            <a:pPr algn="ctr"/>
            <a:endParaRPr lang="en-US" sz="4400" dirty="0"/>
          </a:p>
          <a:p>
            <a:pPr eaLnBrk="0"/>
            <a:r>
              <a:rPr lang="en-US" sz="4400" dirty="0"/>
              <a:t>The approximately 400 years between the close of the Old Testament writings, and the Gospels, are sometimes called “the silent years,” because there were no Scriptures written during this period. However, God may have been silent, but He was still at work!</a:t>
            </a:r>
          </a:p>
        </p:txBody>
      </p:sp>
    </p:spTree>
    <p:extLst>
      <p:ext uri="{BB962C8B-B14F-4D97-AF65-F5344CB8AC3E}">
        <p14:creationId xmlns:p14="http://schemas.microsoft.com/office/powerpoint/2010/main" val="1032400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3316" y="1012954"/>
            <a:ext cx="10945368" cy="4832092"/>
          </a:xfrm>
          <a:prstGeom prst="rect">
            <a:avLst/>
          </a:prstGeom>
          <a:noFill/>
        </p:spPr>
        <p:txBody>
          <a:bodyPr wrap="square" rtlCol="0">
            <a:spAutoFit/>
          </a:bodyPr>
          <a:lstStyle/>
          <a:p>
            <a:pPr algn="ctr"/>
            <a:r>
              <a:rPr lang="en-US" sz="4400" dirty="0"/>
              <a:t>The paranoia many Jews (such as the Pharisees) had of breaking the laws of God, is the thing that motivated them to add “fences” around the Scripture. They added layers of rules and regulations on top of the laws of God, to ensure they never came close to breaking them!</a:t>
            </a:r>
          </a:p>
        </p:txBody>
      </p:sp>
    </p:spTree>
    <p:extLst>
      <p:ext uri="{BB962C8B-B14F-4D97-AF65-F5344CB8AC3E}">
        <p14:creationId xmlns:p14="http://schemas.microsoft.com/office/powerpoint/2010/main" val="366711133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305</TotalTime>
  <Words>322</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Basics of Understanding the Bible</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Certificate of Basics of Biblical Interpretation  (Hermeneutics)</dc:title>
  <dc:creator>Kirby Jones</dc:creator>
  <cp:lastModifiedBy>Kirby Jones</cp:lastModifiedBy>
  <cp:revision>44</cp:revision>
  <dcterms:created xsi:type="dcterms:W3CDTF">2018-02-06T11:24:26Z</dcterms:created>
  <dcterms:modified xsi:type="dcterms:W3CDTF">2023-11-16T10:33:09Z</dcterms:modified>
</cp:coreProperties>
</file>