
<file path=[Content_Types].xml><?xml version="1.0" encoding="utf-8"?>
<Types xmlns="http://schemas.openxmlformats.org/package/2006/content-types">
  <Default Extension="jpeg" ContentType="image/jpeg"/>
  <Default Extension="jpe"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handoutMasterIdLst>
    <p:handoutMasterId r:id="rId11"/>
  </p:handoutMasterIdLst>
  <p:sldIdLst>
    <p:sldId id="257" r:id="rId3"/>
    <p:sldId id="300" r:id="rId4"/>
    <p:sldId id="316" r:id="rId5"/>
    <p:sldId id="317" r:id="rId6"/>
    <p:sldId id="318" r:id="rId7"/>
    <p:sldId id="319" r:id="rId8"/>
    <p:sldId id="32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529B2A-FC34-4280-98AF-996C89123731}">
          <p14:sldIdLst>
            <p14:sldId id="257"/>
            <p14:sldId id="300"/>
            <p14:sldId id="316"/>
            <p14:sldId id="317"/>
            <p14:sldId id="318"/>
            <p14:sldId id="319"/>
            <p14:sldId id="32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E53BD1"/>
    <a:srgbClr val="60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6" autoAdjust="0"/>
    <p:restoredTop sz="94306" autoAdjust="0"/>
  </p:normalViewPr>
  <p:slideViewPr>
    <p:cSldViewPr>
      <p:cViewPr varScale="1">
        <p:scale>
          <a:sx n="84" d="100"/>
          <a:sy n="84" d="100"/>
        </p:scale>
        <p:origin x="13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33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DFA404-D583-4B09-9C51-A98C4F567B7D}" type="datetimeFigureOut">
              <a:rPr lang="en-US" smtClean="0"/>
              <a:t>9/6/2019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6E706-2D8D-4B48-B83B-963736B9A258}" type="slidenum">
              <a:rPr lang="en-US" smtClean="0"/>
              <a:t>‹#›</a:t>
            </a:fld>
            <a:endParaRPr lang="en-US" dirty="0"/>
          </a:p>
        </p:txBody>
      </p:sp>
    </p:spTree>
    <p:extLst>
      <p:ext uri="{BB962C8B-B14F-4D97-AF65-F5344CB8AC3E}">
        <p14:creationId xmlns:p14="http://schemas.microsoft.com/office/powerpoint/2010/main" val="9499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1078-DA41-443B-8253-81C6B09F9316}" type="datetimeFigureOut">
              <a:rPr lang="en-US" smtClean="0"/>
              <a:t>9/6/2019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3C8CD-5FE8-4362-9D55-8D8ED065FCE9}" type="slidenum">
              <a:rPr lang="en-US" smtClean="0"/>
              <a:t>‹#›</a:t>
            </a:fld>
            <a:endParaRPr lang="en-US" dirty="0"/>
          </a:p>
        </p:txBody>
      </p:sp>
    </p:spTree>
    <p:extLst>
      <p:ext uri="{BB962C8B-B14F-4D97-AF65-F5344CB8AC3E}">
        <p14:creationId xmlns:p14="http://schemas.microsoft.com/office/powerpoint/2010/main" val="413301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b="1" dirty="0">
                <a:solidFill>
                  <a:srgbClr val="FF0000"/>
                </a:solidFill>
              </a:rPr>
              <a:t>Next Slide</a:t>
            </a:r>
          </a:p>
          <a:p>
            <a:endParaRPr lang="en-US" dirty="0"/>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F1DBB159-63F1-4595-B81D-292D7CE24A62}" type="slidenum">
              <a:rPr lang="en-US" smtClean="0"/>
              <a:t>1</a:t>
            </a:fld>
            <a:endParaRPr lang="en-US" dirty="0"/>
          </a:p>
        </p:txBody>
      </p:sp>
    </p:spTree>
    <p:extLst>
      <p:ext uri="{BB962C8B-B14F-4D97-AF65-F5344CB8AC3E}">
        <p14:creationId xmlns:p14="http://schemas.microsoft.com/office/powerpoint/2010/main" val="4251528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6"/>
            <a:ext cx="4800600" cy="1470025"/>
          </a:xfrm>
        </p:spPr>
        <p:txBody>
          <a:bodyPr/>
          <a:lstStyle>
            <a:lvl1pPr>
              <a:buClr>
                <a:srgbClr val="FFFFFF"/>
              </a:buClr>
              <a:defRPr/>
            </a:lvl1pPr>
          </a:lstStyle>
          <a:p>
            <a:pPr lvl="0"/>
            <a:r>
              <a:rPr lang="en-US" noProof="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0484" name="Rectangle 4"/>
          <p:cNvSpPr>
            <a:spLocks noGrp="1" noChangeArrowheads="1"/>
          </p:cNvSpPr>
          <p:nvPr>
            <p:ph type="dt" sz="half" idx="2"/>
          </p:nvPr>
        </p:nvSpPr>
        <p:spPr/>
        <p:txBody>
          <a:bodyPr/>
          <a:lstStyle>
            <a:lvl1pPr>
              <a:defRPr/>
            </a:lvl1pPr>
          </a:lstStyle>
          <a:p>
            <a:fld id="{2AE1B7E1-F81B-4F0B-84E9-105F782FF33A}" type="datetimeFigureOut">
              <a:rPr lang="en-US" smtClean="0"/>
              <a:t>9/6/2019</a:t>
            </a:fld>
            <a:endParaRPr lang="en-US" dirty="0"/>
          </a:p>
        </p:txBody>
      </p:sp>
      <p:sp>
        <p:nvSpPr>
          <p:cNvPr id="20485" name="Rectangle 5"/>
          <p:cNvSpPr>
            <a:spLocks noGrp="1" noChangeArrowheads="1"/>
          </p:cNvSpPr>
          <p:nvPr>
            <p:ph type="ftr" sz="quarter" idx="3"/>
          </p:nvPr>
        </p:nvSpPr>
        <p:spPr/>
        <p:txBody>
          <a:bodyPr/>
          <a:lstStyle>
            <a:lvl1pPr>
              <a:defRPr/>
            </a:lvl1pPr>
          </a:lstStyle>
          <a:p>
            <a:endParaRPr lang="en-US" dirty="0"/>
          </a:p>
        </p:txBody>
      </p:sp>
      <p:sp>
        <p:nvSpPr>
          <p:cNvPr id="20486" name="Rectangle 6"/>
          <p:cNvSpPr>
            <a:spLocks noGrp="1" noChangeArrowheads="1"/>
          </p:cNvSpPr>
          <p:nvPr>
            <p:ph type="sldNum" sz="quarter" idx="4"/>
          </p:nvPr>
        </p:nvSpPr>
        <p:spPr/>
        <p:txBody>
          <a:bodyPr/>
          <a:lstStyle>
            <a:lvl1pPr>
              <a:defRPr/>
            </a:lvl1pPr>
          </a:lstStyle>
          <a:p>
            <a:fld id="{2F125D9E-9A10-4DA3-9CD7-8E3EDACC555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8476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6" y="274639"/>
            <a:ext cx="158115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9"/>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5785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1" name="Rectangle 3"/>
          <p:cNvSpPr>
            <a:spLocks noGrp="1" noChangeArrowheads="1"/>
          </p:cNvSpPr>
          <p:nvPr>
            <p:ph type="ctrTitle"/>
            <p:custDataLst>
              <p:tags r:id="rId1"/>
            </p:custDataLst>
          </p:nvPr>
        </p:nvSpPr>
        <p:spPr>
          <a:xfrm>
            <a:off x="455614" y="2130426"/>
            <a:ext cx="7313612" cy="1470025"/>
          </a:xfrm>
        </p:spPr>
        <p:txBody>
          <a:bodyPr/>
          <a:lstStyle>
            <a:lvl1pPr>
              <a:defRPr/>
            </a:lvl1pPr>
          </a:lstStyle>
          <a:p>
            <a:pPr lvl="0"/>
            <a:r>
              <a:rPr lang="en-US" noProof="0"/>
              <a:t>Click to edit Master title style</a:t>
            </a:r>
          </a:p>
        </p:txBody>
      </p:sp>
      <p:sp>
        <p:nvSpPr>
          <p:cNvPr id="27652" name="Rectangle 4"/>
          <p:cNvSpPr>
            <a:spLocks noGrp="1" noChangeArrowheads="1"/>
          </p:cNvSpPr>
          <p:nvPr>
            <p:ph type="subTitle" idx="1"/>
            <p:custDataLst>
              <p:tags r:id="rId2"/>
            </p:custDataLst>
          </p:nvPr>
        </p:nvSpPr>
        <p:spPr>
          <a:xfrm>
            <a:off x="455614"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dirty="0"/>
          </a:p>
        </p:txBody>
      </p:sp>
      <p:sp>
        <p:nvSpPr>
          <p:cNvPr id="27654" name="Rectangle 6"/>
          <p:cNvSpPr>
            <a:spLocks noGrp="1" noChangeArrowheads="1"/>
          </p:cNvSpPr>
          <p:nvPr>
            <p:ph type="ftr" sz="quarter" idx="3"/>
          </p:nvPr>
        </p:nvSpPr>
        <p:spPr/>
        <p:txBody>
          <a:bodyPr/>
          <a:lstStyle>
            <a:lvl1pPr>
              <a:defRPr/>
            </a:lvl1pPr>
          </a:lstStyle>
          <a:p>
            <a:endParaRPr lang="en-US" dirty="0"/>
          </a:p>
        </p:txBody>
      </p:sp>
      <p:sp>
        <p:nvSpPr>
          <p:cNvPr id="27655" name="Rectangle 7"/>
          <p:cNvSpPr>
            <a:spLocks noGrp="1" noChangeArrowheads="1"/>
          </p:cNvSpPr>
          <p:nvPr>
            <p:ph type="sldNum" sz="quarter" idx="4"/>
          </p:nvPr>
        </p:nvSpPr>
        <p:spPr/>
        <p:txBody>
          <a:bodyPr/>
          <a:lstStyle>
            <a:lvl1pPr>
              <a:defRPr/>
            </a:lvl1pPr>
          </a:lstStyle>
          <a:p>
            <a:fld id="{C7D4FEAC-4ADD-4B75-8D2E-2EE277F988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CDA97B-5B96-433E-BB34-02D5CBF3E617}" type="slidenum">
              <a:rPr lang="en-US"/>
              <a:pPr/>
              <a:t>‹#›</a:t>
            </a:fld>
            <a:endParaRPr lang="en-US" dirty="0"/>
          </a:p>
        </p:txBody>
      </p:sp>
    </p:spTree>
    <p:extLst>
      <p:ext uri="{BB962C8B-B14F-4D97-AF65-F5344CB8AC3E}">
        <p14:creationId xmlns:p14="http://schemas.microsoft.com/office/powerpoint/2010/main" val="4030130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0D4ECED-390E-4E8A-A7AC-E778796B5C64}" type="slidenum">
              <a:rPr lang="en-US"/>
              <a:pPr/>
              <a:t>‹#›</a:t>
            </a:fld>
            <a:endParaRPr lang="en-US" dirty="0"/>
          </a:p>
        </p:txBody>
      </p:sp>
    </p:spTree>
    <p:extLst>
      <p:ext uri="{BB962C8B-B14F-4D97-AF65-F5344CB8AC3E}">
        <p14:creationId xmlns:p14="http://schemas.microsoft.com/office/powerpoint/2010/main" val="156402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4" y="1600201"/>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6" y="1600201"/>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0A31A9C-64C0-470F-8B9D-EAA7EF10D95C}" type="slidenum">
              <a:rPr lang="en-US"/>
              <a:pPr/>
              <a:t>‹#›</a:t>
            </a:fld>
            <a:endParaRPr lang="en-US" dirty="0"/>
          </a:p>
        </p:txBody>
      </p:sp>
    </p:spTree>
    <p:extLst>
      <p:ext uri="{BB962C8B-B14F-4D97-AF65-F5344CB8AC3E}">
        <p14:creationId xmlns:p14="http://schemas.microsoft.com/office/powerpoint/2010/main" val="3255156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F6B5C5B-EBFC-46B6-9563-49BEE1282F61}" type="slidenum">
              <a:rPr lang="en-US"/>
              <a:pPr/>
              <a:t>‹#›</a:t>
            </a:fld>
            <a:endParaRPr lang="en-US" dirty="0"/>
          </a:p>
        </p:txBody>
      </p:sp>
    </p:spTree>
    <p:extLst>
      <p:ext uri="{BB962C8B-B14F-4D97-AF65-F5344CB8AC3E}">
        <p14:creationId xmlns:p14="http://schemas.microsoft.com/office/powerpoint/2010/main" val="964480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A3C3D07-16FB-446A-A001-1149E26CF168}" type="slidenum">
              <a:rPr lang="en-US"/>
              <a:pPr/>
              <a:t>‹#›</a:t>
            </a:fld>
            <a:endParaRPr lang="en-US" dirty="0"/>
          </a:p>
        </p:txBody>
      </p:sp>
    </p:spTree>
    <p:extLst>
      <p:ext uri="{BB962C8B-B14F-4D97-AF65-F5344CB8AC3E}">
        <p14:creationId xmlns:p14="http://schemas.microsoft.com/office/powerpoint/2010/main" val="3141516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36FAC77-C75C-4DC4-94C6-C52A84777C0B}" type="slidenum">
              <a:rPr lang="en-US"/>
              <a:pPr/>
              <a:t>‹#›</a:t>
            </a:fld>
            <a:endParaRPr lang="en-US" dirty="0"/>
          </a:p>
        </p:txBody>
      </p:sp>
    </p:spTree>
    <p:extLst>
      <p:ext uri="{BB962C8B-B14F-4D97-AF65-F5344CB8AC3E}">
        <p14:creationId xmlns:p14="http://schemas.microsoft.com/office/powerpoint/2010/main" val="4068631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45987B6-FBCE-45ED-B266-067CDCC01DF2}" type="slidenum">
              <a:rPr lang="en-US"/>
              <a:pPr/>
              <a:t>‹#›</a:t>
            </a:fld>
            <a:endParaRPr lang="en-US" dirty="0"/>
          </a:p>
        </p:txBody>
      </p:sp>
    </p:spTree>
    <p:extLst>
      <p:ext uri="{BB962C8B-B14F-4D97-AF65-F5344CB8AC3E}">
        <p14:creationId xmlns:p14="http://schemas.microsoft.com/office/powerpoint/2010/main" val="2662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745663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A5ADCDB-8877-415B-AD76-A53EB513B185}" type="slidenum">
              <a:rPr lang="en-US"/>
              <a:pPr/>
              <a:t>‹#›</a:t>
            </a:fld>
            <a:endParaRPr lang="en-US" dirty="0"/>
          </a:p>
        </p:txBody>
      </p:sp>
    </p:spTree>
    <p:extLst>
      <p:ext uri="{BB962C8B-B14F-4D97-AF65-F5344CB8AC3E}">
        <p14:creationId xmlns:p14="http://schemas.microsoft.com/office/powerpoint/2010/main" val="360261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796E49-B55A-4F80-A1E7-39AFDBE8C01C}" type="slidenum">
              <a:rPr lang="en-US"/>
              <a:pPr/>
              <a:t>‹#›</a:t>
            </a:fld>
            <a:endParaRPr lang="en-US" dirty="0"/>
          </a:p>
        </p:txBody>
      </p:sp>
    </p:spTree>
    <p:extLst>
      <p:ext uri="{BB962C8B-B14F-4D97-AF65-F5344CB8AC3E}">
        <p14:creationId xmlns:p14="http://schemas.microsoft.com/office/powerpoint/2010/main" val="374025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6" y="274639"/>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4" y="274639"/>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92F16F-22EF-4C37-BFC2-B081776D5357}" type="slidenum">
              <a:rPr lang="en-US"/>
              <a:pPr/>
              <a:t>‹#›</a:t>
            </a:fld>
            <a:endParaRPr lang="en-US" dirty="0"/>
          </a:p>
        </p:txBody>
      </p:sp>
    </p:spTree>
    <p:extLst>
      <p:ext uri="{BB962C8B-B14F-4D97-AF65-F5344CB8AC3E}">
        <p14:creationId xmlns:p14="http://schemas.microsoft.com/office/powerpoint/2010/main" val="30765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46464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9" y="1600201"/>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90" y="1600201"/>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22516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42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303396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688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5526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9/6/2019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42019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4" y="274638"/>
            <a:ext cx="631666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9" y="1600201"/>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AE1B7E1-F81B-4F0B-84E9-105F782FF33A}" type="datetimeFigureOut">
              <a:rPr lang="en-US" smtClean="0"/>
              <a:t>9/6/2019</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125D9E-9A10-4DA3-9CD7-8E3EDACC5554}" type="slidenum">
              <a:rPr lang="en-US" smtClean="0"/>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27" name="Rectangle 3"/>
          <p:cNvSpPr>
            <a:spLocks noGrp="1" noChangeArrowheads="1"/>
          </p:cNvSpPr>
          <p:nvPr>
            <p:ph type="title"/>
            <p:custDataLst>
              <p:tags r:id="rId13"/>
            </p:custDataLst>
          </p:nvPr>
        </p:nvSpPr>
        <p:spPr bwMode="auto">
          <a:xfrm>
            <a:off x="455614"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6628" name="Rectangle 4"/>
          <p:cNvSpPr>
            <a:spLocks noGrp="1" noChangeArrowheads="1"/>
          </p:cNvSpPr>
          <p:nvPr>
            <p:ph type="body" idx="1"/>
            <p:custDataLst>
              <p:tags r:id="rId14"/>
            </p:custDataLst>
          </p:nvPr>
        </p:nvSpPr>
        <p:spPr bwMode="auto">
          <a:xfrm>
            <a:off x="455614" y="1600201"/>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8878831-3DA1-4B8D-8980-D423CEADA181}"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122" y="4953001"/>
            <a:ext cx="5430844" cy="1698625"/>
          </a:xfrm>
        </p:spPr>
        <p:txBody>
          <a:bodyPr>
            <a:noAutofit/>
          </a:bodyPr>
          <a:lstStyle/>
          <a:p>
            <a:pPr algn="ctr">
              <a:tabLst>
                <a:tab pos="3490913" algn="l"/>
              </a:tabLst>
            </a:pPr>
            <a:r>
              <a:rPr lang="en-US" sz="3600" b="1" dirty="0"/>
              <a:t>JOHN </a:t>
            </a:r>
            <a:r>
              <a:rPr lang="en-US" sz="3600" b="1" dirty="0" smtClean="0"/>
              <a:t>16:21-22</a:t>
            </a:r>
            <a:br>
              <a:rPr lang="en-US" sz="3600" b="1" dirty="0" smtClean="0"/>
            </a:br>
            <a:r>
              <a:rPr lang="en-US" sz="3600" b="1" dirty="0" smtClean="0"/>
              <a:t>August 14, 2019</a:t>
            </a:r>
            <a:r>
              <a:rPr lang="en-US" sz="3600" b="1" dirty="0"/>
              <a:t/>
            </a:r>
            <a:br>
              <a:rPr lang="en-US" sz="3600" b="1" dirty="0"/>
            </a:br>
            <a:endParaRPr lang="en-US" sz="36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720243"/>
            <a:ext cx="6061088" cy="4251808"/>
          </a:xfrm>
          <a:prstGeom prst="rect">
            <a:avLst/>
          </a:prstGeom>
        </p:spPr>
      </p:pic>
    </p:spTree>
    <p:extLst>
      <p:ext uri="{BB962C8B-B14F-4D97-AF65-F5344CB8AC3E}">
        <p14:creationId xmlns:p14="http://schemas.microsoft.com/office/powerpoint/2010/main" val="1971643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914400" y="914400"/>
            <a:ext cx="7086600" cy="5447645"/>
          </a:xfrm>
          <a:prstGeom prst="rect">
            <a:avLst/>
          </a:prstGeom>
        </p:spPr>
        <p:txBody>
          <a:bodyPr wrap="square">
            <a:spAutoFit/>
          </a:bodyPr>
          <a:lstStyle/>
          <a:p>
            <a:pPr algn="ctr"/>
            <a:r>
              <a:rPr lang="x-none" sz="4800" dirty="0" smtClean="0"/>
              <a:t>John </a:t>
            </a:r>
            <a:r>
              <a:rPr lang="x-none" sz="4800" dirty="0"/>
              <a:t>16:16</a:t>
            </a:r>
            <a:br>
              <a:rPr lang="x-none" sz="4800" dirty="0"/>
            </a:br>
            <a:r>
              <a:rPr lang="x-none" sz="4800" dirty="0"/>
              <a:t>A little while, and ye shall not see me: and again, a little while, and ye shall see me, because I go to the Father</a:t>
            </a:r>
            <a:r>
              <a:rPr lang="x-none" sz="4800" dirty="0" smtClean="0"/>
              <a:t>.</a:t>
            </a:r>
            <a:endParaRPr lang="en-US" sz="4800" dirty="0"/>
          </a:p>
          <a:p>
            <a:endParaRPr lang="en-US" sz="6000" dirty="0">
              <a:latin typeface="Eras Medium ITC" panose="020B06020305040208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401901" y="2505670"/>
            <a:ext cx="6340197" cy="923330"/>
          </a:xfrm>
          <a:prstGeom prst="rect">
            <a:avLst/>
          </a:prstGeom>
          <a:noFill/>
        </p:spPr>
        <p:txBody>
          <a:bodyPr wrap="none" lIns="91440" tIns="45720" rIns="91440" bIns="45720">
            <a:spAutoFit/>
          </a:bodyPr>
          <a:lstStyle/>
          <a:p>
            <a:pPr algn="ctr"/>
            <a:r>
              <a:rPr lang="en-US" sz="5400" b="1" dirty="0" smtClean="0">
                <a:ln w="0"/>
                <a:solidFill>
                  <a:srgbClr val="00B050"/>
                </a:solidFill>
                <a:effectLst>
                  <a:outerShdw blurRad="38100" dist="38100" dir="2700000" algn="tl">
                    <a:srgbClr val="000000">
                      <a:alpha val="43137"/>
                    </a:srgbClr>
                  </a:outerShdw>
                  <a:reflection blurRad="6350" stA="53000" endA="300" endPos="35500" dir="5400000" sy="-90000" algn="bl" rotWithShape="0"/>
                </a:effectLst>
              </a:rPr>
              <a:t>What is a Parable?</a:t>
            </a:r>
            <a:endParaRPr lang="en-US" sz="5400" b="1" dirty="0">
              <a:ln w="0"/>
              <a:solidFill>
                <a:srgbClr val="00B050"/>
              </a:solidFill>
              <a:effectLst>
                <a:outerShdw blurRad="38100" dist="38100" dir="2700000" algn="tl">
                  <a:srgbClr val="000000">
                    <a:alpha val="43137"/>
                  </a:srgbClr>
                </a:outerShdw>
                <a:reflection blurRad="6350" stA="53000" endA="300" endPos="35500" dir="5400000" sy="-90000" algn="bl" rotWithShape="0"/>
              </a:effectLst>
            </a:endParaRPr>
          </a:p>
        </p:txBody>
      </p:sp>
    </p:spTree>
    <p:extLst>
      <p:ext uri="{BB962C8B-B14F-4D97-AF65-F5344CB8AC3E}">
        <p14:creationId xmlns:p14="http://schemas.microsoft.com/office/powerpoint/2010/main" val="1930364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1447800" y="1219200"/>
            <a:ext cx="6477000" cy="3785652"/>
          </a:xfrm>
          <a:prstGeom prst="rect">
            <a:avLst/>
          </a:prstGeom>
        </p:spPr>
        <p:txBody>
          <a:bodyPr wrap="square">
            <a:spAutoFit/>
          </a:bodyPr>
          <a:lstStyle/>
          <a:p>
            <a:r>
              <a:rPr lang="en-US" sz="6000" dirty="0" smtClean="0"/>
              <a:t>Jesus </a:t>
            </a:r>
            <a:r>
              <a:rPr lang="en-US" sz="6000" dirty="0"/>
              <a:t>knew their thoughts, and their “private” conversations.</a:t>
            </a:r>
            <a:endParaRPr lang="en-US" sz="6000" dirty="0">
              <a:latin typeface="Eras Medium ITC" panose="020B0602030504020804" pitchFamily="34" charset="0"/>
            </a:endParaRPr>
          </a:p>
        </p:txBody>
      </p:sp>
      <p:sp>
        <p:nvSpPr>
          <p:cNvPr id="2" name="Rectangle 1"/>
          <p:cNvSpPr/>
          <p:nvPr/>
        </p:nvSpPr>
        <p:spPr>
          <a:xfrm>
            <a:off x="-76199" y="0"/>
            <a:ext cx="9220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095910672"/>
              </p:ext>
            </p:extLst>
          </p:nvPr>
        </p:nvGraphicFramePr>
        <p:xfrm>
          <a:off x="152403" y="304801"/>
          <a:ext cx="8991597" cy="5096019"/>
        </p:xfrm>
        <a:graphic>
          <a:graphicData uri="http://schemas.openxmlformats.org/drawingml/2006/table">
            <a:tbl>
              <a:tblPr/>
              <a:tblGrid>
                <a:gridCol w="2997199"/>
                <a:gridCol w="2997199"/>
                <a:gridCol w="2997199"/>
              </a:tblGrid>
              <a:tr h="1676368">
                <a:tc>
                  <a:txBody>
                    <a:bodyPr/>
                    <a:lstStyle/>
                    <a:p>
                      <a:pPr algn="l" fontAlgn="t"/>
                      <a:r>
                        <a:rPr lang="en-US" sz="3000" b="1" dirty="0">
                          <a:solidFill>
                            <a:schemeClr val="bg2"/>
                          </a:solidFill>
                          <a:effectLst/>
                        </a:rPr>
                        <a:t>Rank</a:t>
                      </a:r>
                    </a:p>
                  </a:txBody>
                  <a:tcPr marR="76200" marT="60960" marB="60960">
                    <a:lnL>
                      <a:noFill/>
                    </a:lnL>
                    <a:lnR>
                      <a:noFill/>
                    </a:lnR>
                    <a:lnT>
                      <a:noFill/>
                    </a:lnT>
                    <a:lnB w="7620" cap="flat" cmpd="sng" algn="ctr">
                      <a:solidFill>
                        <a:srgbClr val="EBEBEB"/>
                      </a:solidFill>
                      <a:prstDash val="solid"/>
                      <a:round/>
                      <a:headEnd type="none" w="med" len="med"/>
                      <a:tailEnd type="none" w="med" len="med"/>
                    </a:lnB>
                    <a:solidFill>
                      <a:srgbClr val="FFFFFF"/>
                    </a:solidFill>
                  </a:tcPr>
                </a:tc>
                <a:tc>
                  <a:txBody>
                    <a:bodyPr/>
                    <a:lstStyle/>
                    <a:p>
                      <a:pPr algn="l" fontAlgn="t"/>
                      <a:r>
                        <a:rPr lang="en-US" sz="3000" b="1" dirty="0">
                          <a:solidFill>
                            <a:schemeClr val="bg2"/>
                          </a:solidFill>
                          <a:effectLst/>
                        </a:rPr>
                        <a:t>Country</a:t>
                      </a:r>
                    </a:p>
                  </a:txBody>
                  <a:tcPr marL="76200" marR="76200" marT="60960" marB="60960">
                    <a:lnL>
                      <a:noFill/>
                    </a:lnL>
                    <a:lnR>
                      <a:noFill/>
                    </a:lnR>
                    <a:lnT>
                      <a:noFill/>
                    </a:lnT>
                    <a:lnB w="7620" cap="flat" cmpd="sng" algn="ctr">
                      <a:solidFill>
                        <a:srgbClr val="EBEBEB"/>
                      </a:solidFill>
                      <a:prstDash val="solid"/>
                      <a:round/>
                      <a:headEnd type="none" w="med" len="med"/>
                      <a:tailEnd type="none" w="med" len="med"/>
                    </a:lnB>
                    <a:solidFill>
                      <a:srgbClr val="FFFFFF"/>
                    </a:solidFill>
                  </a:tcPr>
                </a:tc>
                <a:tc>
                  <a:txBody>
                    <a:bodyPr/>
                    <a:lstStyle/>
                    <a:p>
                      <a:pPr algn="l" fontAlgn="t"/>
                      <a:r>
                        <a:rPr lang="en-US" sz="3000" b="1" dirty="0">
                          <a:solidFill>
                            <a:schemeClr val="bg2"/>
                          </a:solidFill>
                          <a:effectLst/>
                        </a:rPr>
                        <a:t>Maternal mortality rate (deaths/100,000 live births)</a:t>
                      </a:r>
                    </a:p>
                  </a:txBody>
                  <a:tcPr marL="76200" marR="76200" marT="60960" marB="60960">
                    <a:lnL>
                      <a:noFill/>
                    </a:lnL>
                    <a:lnR>
                      <a:noFill/>
                    </a:lnR>
                    <a:lnT>
                      <a:noFill/>
                    </a:lnT>
                    <a:lnB w="7620" cap="flat" cmpd="sng" algn="ctr">
                      <a:solidFill>
                        <a:srgbClr val="EBEBEB"/>
                      </a:solidFill>
                      <a:prstDash val="solid"/>
                      <a:round/>
                      <a:headEnd type="none" w="med" len="med"/>
                      <a:tailEnd type="none" w="med" len="med"/>
                    </a:lnB>
                    <a:solidFill>
                      <a:srgbClr val="FFFFFF"/>
                    </a:solidFill>
                  </a:tcPr>
                </a:tc>
              </a:tr>
              <a:tr h="702993">
                <a:tc>
                  <a:txBody>
                    <a:bodyPr/>
                    <a:lstStyle/>
                    <a:p>
                      <a:r>
                        <a:rPr lang="en-US" sz="3000" dirty="0" smtClean="0">
                          <a:solidFill>
                            <a:schemeClr val="bg2"/>
                          </a:solidFill>
                          <a:effectLst/>
                        </a:rPr>
                        <a:t>1</a:t>
                      </a:r>
                      <a:endParaRPr lang="en-US" sz="3000" dirty="0">
                        <a:solidFill>
                          <a:schemeClr val="bg2"/>
                        </a:solidFill>
                        <a:effectLst/>
                      </a:endParaRPr>
                    </a:p>
                  </a:txBody>
                  <a:tcPr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dirty="0">
                          <a:solidFill>
                            <a:schemeClr val="bg2"/>
                          </a:solidFill>
                          <a:effectLst/>
                        </a:rPr>
                        <a:t>Sierra Leone</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a:solidFill>
                            <a:schemeClr val="bg2"/>
                          </a:solidFill>
                          <a:effectLst/>
                        </a:rPr>
                        <a:t>1,360</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r>
              <a:tr h="702993">
                <a:tc>
                  <a:txBody>
                    <a:bodyPr/>
                    <a:lstStyle/>
                    <a:p>
                      <a:r>
                        <a:rPr lang="en-US" sz="3000">
                          <a:solidFill>
                            <a:schemeClr val="bg2"/>
                          </a:solidFill>
                          <a:effectLst/>
                        </a:rPr>
                        <a:t>2</a:t>
                      </a:r>
                    </a:p>
                  </a:txBody>
                  <a:tcPr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a:solidFill>
                            <a:schemeClr val="bg2"/>
                          </a:solidFill>
                          <a:effectLst/>
                        </a:rPr>
                        <a:t>Central African Republic</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a:solidFill>
                            <a:schemeClr val="bg2"/>
                          </a:solidFill>
                          <a:effectLst/>
                        </a:rPr>
                        <a:t>882</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r>
              <a:tr h="702993">
                <a:tc>
                  <a:txBody>
                    <a:bodyPr/>
                    <a:lstStyle/>
                    <a:p>
                      <a:r>
                        <a:rPr lang="en-US" sz="3000">
                          <a:solidFill>
                            <a:schemeClr val="bg2"/>
                          </a:solidFill>
                          <a:effectLst/>
                        </a:rPr>
                        <a:t>3</a:t>
                      </a:r>
                    </a:p>
                  </a:txBody>
                  <a:tcPr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a:solidFill>
                            <a:schemeClr val="bg2"/>
                          </a:solidFill>
                          <a:effectLst/>
                        </a:rPr>
                        <a:t>Chad</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a:solidFill>
                            <a:schemeClr val="bg2"/>
                          </a:solidFill>
                          <a:effectLst/>
                        </a:rPr>
                        <a:t>856</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r>
              <a:tr h="702993">
                <a:tc>
                  <a:txBody>
                    <a:bodyPr/>
                    <a:lstStyle/>
                    <a:p>
                      <a:r>
                        <a:rPr lang="en-US" sz="3000" dirty="0">
                          <a:solidFill>
                            <a:schemeClr val="bg2"/>
                          </a:solidFill>
                          <a:effectLst/>
                        </a:rPr>
                        <a:t>4</a:t>
                      </a:r>
                    </a:p>
                  </a:txBody>
                  <a:tcPr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dirty="0">
                          <a:solidFill>
                            <a:schemeClr val="bg2"/>
                          </a:solidFill>
                          <a:effectLst/>
                        </a:rPr>
                        <a:t>Nigeria</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c>
                  <a:txBody>
                    <a:bodyPr/>
                    <a:lstStyle/>
                    <a:p>
                      <a:r>
                        <a:rPr lang="en-US" sz="3000" dirty="0">
                          <a:solidFill>
                            <a:schemeClr val="bg2"/>
                          </a:solidFill>
                          <a:effectLst/>
                        </a:rPr>
                        <a:t>814</a:t>
                      </a:r>
                    </a:p>
                  </a:txBody>
                  <a:tcPr marL="76200" marR="76200" marT="60960" marB="60960" anchor="ctr">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rgbClr val="FFFFFF"/>
                    </a:solidFill>
                  </a:tcPr>
                </a:tc>
              </a:tr>
            </a:tbl>
          </a:graphicData>
        </a:graphic>
      </p:graphicFrame>
      <p:sp>
        <p:nvSpPr>
          <p:cNvPr id="8" name="TextBox 7"/>
          <p:cNvSpPr txBox="1"/>
          <p:nvPr/>
        </p:nvSpPr>
        <p:spPr>
          <a:xfrm>
            <a:off x="533401" y="5529245"/>
            <a:ext cx="8229600" cy="1200329"/>
          </a:xfrm>
          <a:prstGeom prst="rect">
            <a:avLst/>
          </a:prstGeom>
          <a:noFill/>
        </p:spPr>
        <p:txBody>
          <a:bodyPr wrap="square" rtlCol="0">
            <a:spAutoFit/>
          </a:bodyPr>
          <a:lstStyle/>
          <a:p>
            <a:r>
              <a:rPr lang="en-US" dirty="0" smtClean="0">
                <a:solidFill>
                  <a:schemeClr val="bg2">
                    <a:lumMod val="50000"/>
                  </a:schemeClr>
                </a:solidFill>
              </a:rPr>
              <a:t>The World Fact Book, “Country Comparisons: Maternal Mortality Rate” https</a:t>
            </a:r>
            <a:r>
              <a:rPr lang="en-US" dirty="0">
                <a:solidFill>
                  <a:schemeClr val="bg2">
                    <a:lumMod val="50000"/>
                  </a:schemeClr>
                </a:solidFill>
              </a:rPr>
              <a:t>://</a:t>
            </a:r>
            <a:r>
              <a:rPr lang="en-US" dirty="0" err="1" smtClean="0">
                <a:solidFill>
                  <a:schemeClr val="bg2">
                    <a:lumMod val="50000"/>
                  </a:schemeClr>
                </a:solidFill>
              </a:rPr>
              <a:t>www.cia.gov</a:t>
            </a:r>
            <a:r>
              <a:rPr lang="en-US" dirty="0" smtClean="0">
                <a:solidFill>
                  <a:schemeClr val="bg2">
                    <a:lumMod val="50000"/>
                  </a:schemeClr>
                </a:solidFill>
              </a:rPr>
              <a:t>/library/publications/the-world </a:t>
            </a:r>
            <a:r>
              <a:rPr lang="en-US" dirty="0" err="1" smtClean="0">
                <a:solidFill>
                  <a:schemeClr val="bg2">
                    <a:lumMod val="50000"/>
                  </a:schemeClr>
                </a:solidFill>
              </a:rPr>
              <a:t>factbook</a:t>
            </a:r>
            <a:r>
              <a:rPr lang="en-US" dirty="0" smtClean="0">
                <a:solidFill>
                  <a:schemeClr val="bg2">
                    <a:lumMod val="50000"/>
                  </a:schemeClr>
                </a:solidFill>
              </a:rPr>
              <a:t>/</a:t>
            </a:r>
            <a:r>
              <a:rPr lang="en-US" dirty="0" err="1" smtClean="0">
                <a:solidFill>
                  <a:schemeClr val="bg2">
                    <a:lumMod val="50000"/>
                  </a:schemeClr>
                </a:solidFill>
              </a:rPr>
              <a:t>rankorder</a:t>
            </a:r>
            <a:r>
              <a:rPr lang="en-US" dirty="0" smtClean="0">
                <a:solidFill>
                  <a:schemeClr val="bg2">
                    <a:lumMod val="50000"/>
                  </a:schemeClr>
                </a:solidFill>
              </a:rPr>
              <a:t>/</a:t>
            </a:r>
            <a:r>
              <a:rPr lang="en-US" dirty="0" err="1" smtClean="0">
                <a:solidFill>
                  <a:schemeClr val="bg2">
                    <a:lumMod val="50000"/>
                  </a:schemeClr>
                </a:solidFill>
              </a:rPr>
              <a:t>2223rank.html</a:t>
            </a:r>
            <a:r>
              <a:rPr lang="en-US" dirty="0" smtClean="0">
                <a:solidFill>
                  <a:schemeClr val="bg2">
                    <a:lumMod val="50000"/>
                  </a:schemeClr>
                </a:solidFill>
              </a:rPr>
              <a:t> </a:t>
            </a:r>
            <a:r>
              <a:rPr lang="en-US" dirty="0">
                <a:solidFill>
                  <a:schemeClr val="bg2">
                    <a:lumMod val="50000"/>
                  </a:schemeClr>
                </a:solidFill>
              </a:rPr>
              <a:t>(last accessed </a:t>
            </a:r>
            <a:r>
              <a:rPr lang="en-US" dirty="0" smtClean="0">
                <a:solidFill>
                  <a:schemeClr val="bg2">
                    <a:lumMod val="50000"/>
                  </a:schemeClr>
                </a:solidFill>
              </a:rPr>
              <a:t>August 21, 2019)</a:t>
            </a:r>
            <a:endParaRPr lang="en-US" dirty="0">
              <a:solidFill>
                <a:schemeClr val="bg2">
                  <a:lumMod val="50000"/>
                </a:schemeClr>
              </a:solidFill>
            </a:endParaRPr>
          </a:p>
          <a:p>
            <a:endParaRPr lang="en-US" dirty="0">
              <a:solidFill>
                <a:srgbClr val="002060"/>
              </a:solidFill>
            </a:endParaRPr>
          </a:p>
        </p:txBody>
      </p:sp>
    </p:spTree>
    <p:extLst>
      <p:ext uri="{BB962C8B-B14F-4D97-AF65-F5344CB8AC3E}">
        <p14:creationId xmlns:p14="http://schemas.microsoft.com/office/powerpoint/2010/main" val="2486946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307975" y="533400"/>
            <a:ext cx="8534400" cy="5632311"/>
          </a:xfrm>
          <a:prstGeom prst="rect">
            <a:avLst/>
          </a:prstGeom>
        </p:spPr>
        <p:txBody>
          <a:bodyPr wrap="square">
            <a:spAutoFit/>
          </a:bodyPr>
          <a:lstStyle/>
          <a:p>
            <a:r>
              <a:rPr lang="en-US" sz="4000" dirty="0" smtClean="0"/>
              <a:t>The is no natural illustration that can demonstrate the contrast – the distance – the span - between what the Disciples were feeling then, and what they would soon experience, like the contrast between the unbelievable pain of childbirth and the incredible joy when the child is born!</a:t>
            </a:r>
            <a:endParaRPr lang="en-US" sz="4000" dirty="0"/>
          </a:p>
        </p:txBody>
      </p:sp>
    </p:spTree>
    <p:extLst>
      <p:ext uri="{BB962C8B-B14F-4D97-AF65-F5344CB8AC3E}">
        <p14:creationId xmlns:p14="http://schemas.microsoft.com/office/powerpoint/2010/main" val="136600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307975" y="533400"/>
            <a:ext cx="8534400" cy="5324535"/>
          </a:xfrm>
          <a:prstGeom prst="rect">
            <a:avLst/>
          </a:prstGeom>
        </p:spPr>
        <p:txBody>
          <a:bodyPr wrap="square">
            <a:spAutoFit/>
          </a:bodyPr>
          <a:lstStyle/>
          <a:p>
            <a:r>
              <a:rPr lang="x-none" sz="6800" b="1" dirty="0" smtClean="0">
                <a:latin typeface="Candara Light" panose="020E0502030303020204" pitchFamily="34" charset="0"/>
              </a:rPr>
              <a:t>…</a:t>
            </a:r>
            <a:r>
              <a:rPr lang="x-none" sz="6800" dirty="0">
                <a:latin typeface="Candara Light" panose="020E0502030303020204" pitchFamily="34" charset="0"/>
              </a:rPr>
              <a:t>weeping may endure for a night, but joy </a:t>
            </a:r>
            <a:r>
              <a:rPr lang="x-none" sz="6800" i="1" dirty="0">
                <a:latin typeface="Candara Light" panose="020E0502030303020204" pitchFamily="34" charset="0"/>
              </a:rPr>
              <a:t>cometh</a:t>
            </a:r>
            <a:r>
              <a:rPr lang="x-none" sz="6800" dirty="0">
                <a:latin typeface="Candara Light" panose="020E0502030303020204" pitchFamily="34" charset="0"/>
              </a:rPr>
              <a:t> in the morning.</a:t>
            </a:r>
            <a:endParaRPr lang="en-US" sz="6800" dirty="0">
              <a:latin typeface="Candara Light" panose="020E0502030303020204" pitchFamily="34" charset="0"/>
            </a:endParaRPr>
          </a:p>
          <a:p>
            <a:r>
              <a:rPr lang="en-US" sz="6800" dirty="0">
                <a:latin typeface="Candara Light" panose="020E0502030303020204" pitchFamily="34" charset="0"/>
              </a:rPr>
              <a:t>Psalms 30:5</a:t>
            </a:r>
          </a:p>
        </p:txBody>
      </p:sp>
    </p:spTree>
    <p:extLst>
      <p:ext uri="{BB962C8B-B14F-4D97-AF65-F5344CB8AC3E}">
        <p14:creationId xmlns:p14="http://schemas.microsoft.com/office/powerpoint/2010/main" val="66211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271399" y="2133600"/>
            <a:ext cx="8534400" cy="954107"/>
          </a:xfrm>
          <a:prstGeom prst="rect">
            <a:avLst/>
          </a:prstGeom>
        </p:spPr>
        <p:txBody>
          <a:bodyPr wrap="square">
            <a:spAutoFit/>
          </a:bodyPr>
          <a:lstStyle/>
          <a:p>
            <a:pPr algn="ctr"/>
            <a:r>
              <a:rPr lang="en-US" sz="5600" dirty="0"/>
              <a:t>“I will see you </a:t>
            </a:r>
            <a:r>
              <a:rPr lang="en-US" sz="5600" dirty="0" smtClean="0"/>
              <a:t>again.”</a:t>
            </a:r>
            <a:endParaRPr lang="en-US" sz="5600" dirty="0"/>
          </a:p>
        </p:txBody>
      </p:sp>
    </p:spTree>
    <p:extLst>
      <p:ext uri="{BB962C8B-B14F-4D97-AF65-F5344CB8AC3E}">
        <p14:creationId xmlns:p14="http://schemas.microsoft.com/office/powerpoint/2010/main" val="3043097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307975" y="1066800"/>
            <a:ext cx="8534400" cy="5078313"/>
          </a:xfrm>
          <a:prstGeom prst="rect">
            <a:avLst/>
          </a:prstGeom>
        </p:spPr>
        <p:txBody>
          <a:bodyPr wrap="square">
            <a:spAutoFit/>
          </a:bodyPr>
          <a:lstStyle/>
          <a:p>
            <a:r>
              <a:rPr lang="en-US" sz="3600" dirty="0"/>
              <a:t>The Scribes/Pharisees robbed them of their joy</a:t>
            </a:r>
          </a:p>
          <a:p>
            <a:r>
              <a:rPr lang="en-US" sz="3600" dirty="0"/>
              <a:t>The Jewish people robbed them of their joy</a:t>
            </a:r>
          </a:p>
          <a:p>
            <a:r>
              <a:rPr lang="en-US" sz="3600" dirty="0"/>
              <a:t>Pilate robbed them of their joy</a:t>
            </a:r>
          </a:p>
          <a:p>
            <a:r>
              <a:rPr lang="en-US" sz="3600" dirty="0"/>
              <a:t>The Roman soldiers robbed them of their joy</a:t>
            </a:r>
          </a:p>
          <a:p>
            <a:r>
              <a:rPr lang="en-US" sz="3600" dirty="0"/>
              <a:t>The Roman government robbed them of their joy</a:t>
            </a:r>
          </a:p>
        </p:txBody>
      </p:sp>
    </p:spTree>
    <p:extLst>
      <p:ext uri="{BB962C8B-B14F-4D97-AF65-F5344CB8AC3E}">
        <p14:creationId xmlns:p14="http://schemas.microsoft.com/office/powerpoint/2010/main" val="68834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ross">
  <a:themeElements>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Cross</Template>
  <TotalTime>5139</TotalTime>
  <Words>186</Words>
  <Application>Microsoft Office PowerPoint</Application>
  <PresentationFormat>On-screen Show (4:3)</PresentationFormat>
  <Paragraphs>31</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Candara Light</vt:lpstr>
      <vt:lpstr>Eras Medium ITC</vt:lpstr>
      <vt:lpstr>Cross</vt:lpstr>
      <vt:lpstr>1_Default Design</vt:lpstr>
      <vt:lpstr>JOHN 16:21-22 August 14, 2019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4:35-36 11-18-15</dc:title>
  <dc:creator>tifbivy1</dc:creator>
  <cp:lastModifiedBy>Kirby Jones</cp:lastModifiedBy>
  <cp:revision>616</cp:revision>
  <dcterms:created xsi:type="dcterms:W3CDTF">2015-12-02T00:25:08Z</dcterms:created>
  <dcterms:modified xsi:type="dcterms:W3CDTF">2019-09-06T13:02:33Z</dcterms:modified>
</cp:coreProperties>
</file>