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8" r:id="rId12"/>
    <p:sldId id="267"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703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36777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444752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F0EDC3-229C-4AF1-ACD7-AD6760619D1C}"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416847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0EDC3-229C-4AF1-ACD7-AD6760619D1C}"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927E6-85F8-4693-92CE-0B7DE7AE6AE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28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F0EDC3-229C-4AF1-ACD7-AD6760619D1C}"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23530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F0EDC3-229C-4AF1-ACD7-AD6760619D1C}" type="datetimeFigureOut">
              <a:rPr lang="en-US" smtClean="0"/>
              <a:t>9/16/2023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856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F0EDC3-229C-4AF1-ACD7-AD6760619D1C}" type="datetimeFigureOut">
              <a:rPr lang="en-US" smtClean="0"/>
              <a:t>9/16/2023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240779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AF0EDC3-229C-4AF1-ACD7-AD6760619D1C}" type="datetimeFigureOut">
              <a:rPr lang="en-US" smtClean="0"/>
              <a:t>9/16/2023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385764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AF0EDC3-229C-4AF1-ACD7-AD6760619D1C}" type="datetimeFigureOut">
              <a:rPr lang="en-US" smtClean="0"/>
              <a:t>9/16/2023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0B927E6-85F8-4693-92CE-0B7DE7AE6AE2}" type="slidenum">
              <a:rPr lang="en-US" smtClean="0"/>
              <a:t>‹#›</a:t>
            </a:fld>
            <a:endParaRPr lang="en-US"/>
          </a:p>
        </p:txBody>
      </p:sp>
    </p:spTree>
    <p:extLst>
      <p:ext uri="{BB962C8B-B14F-4D97-AF65-F5344CB8AC3E}">
        <p14:creationId xmlns:p14="http://schemas.microsoft.com/office/powerpoint/2010/main" val="408122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F0EDC3-229C-4AF1-ACD7-AD6760619D1C}"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927E6-85F8-4693-92CE-0B7DE7AE6AE2}" type="slidenum">
              <a:rPr lang="en-US" smtClean="0"/>
              <a:t>‹#›</a:t>
            </a:fld>
            <a:endParaRPr lang="en-US"/>
          </a:p>
        </p:txBody>
      </p:sp>
    </p:spTree>
    <p:extLst>
      <p:ext uri="{BB962C8B-B14F-4D97-AF65-F5344CB8AC3E}">
        <p14:creationId xmlns:p14="http://schemas.microsoft.com/office/powerpoint/2010/main" val="1788345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F0EDC3-229C-4AF1-ACD7-AD6760619D1C}" type="datetimeFigureOut">
              <a:rPr lang="en-US" smtClean="0"/>
              <a:t>9/16/2023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0B927E6-85F8-4693-92CE-0B7DE7AE6AE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097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0164" y="344129"/>
            <a:ext cx="11091672" cy="2536321"/>
          </a:xfrm>
        </p:spPr>
        <p:txBody>
          <a:bodyPr>
            <a:normAutofit/>
          </a:bodyPr>
          <a:lstStyle/>
          <a:p>
            <a:pPr algn="ctr"/>
            <a:r>
              <a:rPr lang="en-US" dirty="0"/>
              <a:t>Basics of Understanding</a:t>
            </a:r>
            <a:br>
              <a:rPr lang="en-US" dirty="0"/>
            </a:br>
            <a:r>
              <a:rPr lang="en-US" dirty="0"/>
              <a:t>the Bible</a:t>
            </a:r>
          </a:p>
        </p:txBody>
      </p:sp>
      <p:sp>
        <p:nvSpPr>
          <p:cNvPr id="8" name="TextBox 7"/>
          <p:cNvSpPr txBox="1"/>
          <p:nvPr/>
        </p:nvSpPr>
        <p:spPr>
          <a:xfrm>
            <a:off x="961644" y="3374550"/>
            <a:ext cx="10268712" cy="3139321"/>
          </a:xfrm>
          <a:prstGeom prst="rect">
            <a:avLst/>
          </a:prstGeom>
          <a:noFill/>
        </p:spPr>
        <p:txBody>
          <a:bodyPr wrap="square" rtlCol="0">
            <a:spAutoFit/>
          </a:bodyPr>
          <a:lstStyle/>
          <a:p>
            <a:pPr algn="ctr"/>
            <a:r>
              <a:rPr lang="en-US" sz="3600" dirty="0"/>
              <a:t>COURSE 1: Duties of Reader</a:t>
            </a:r>
          </a:p>
          <a:p>
            <a:pPr algn="ctr"/>
            <a:endParaRPr lang="en-US" sz="3600" dirty="0"/>
          </a:p>
          <a:p>
            <a:pPr algn="ctr"/>
            <a:r>
              <a:rPr lang="en-US" sz="3600" dirty="0"/>
              <a:t>Williams Grove Baptist Church</a:t>
            </a:r>
          </a:p>
          <a:p>
            <a:pPr algn="ctr"/>
            <a:r>
              <a:rPr lang="en-US" sz="3600" dirty="0"/>
              <a:t>Instructor: Reverend Kirby Jones</a:t>
            </a:r>
          </a:p>
          <a:p>
            <a:pPr algn="ctr"/>
            <a:r>
              <a:rPr lang="en-US" sz="3600" dirty="0"/>
              <a:t>Email: Pastorkirbyj@gmail.com</a:t>
            </a:r>
          </a:p>
          <a:p>
            <a:endParaRPr lang="en-US" dirty="0"/>
          </a:p>
        </p:txBody>
      </p:sp>
    </p:spTree>
    <p:extLst>
      <p:ext uri="{BB962C8B-B14F-4D97-AF65-F5344CB8AC3E}">
        <p14:creationId xmlns:p14="http://schemas.microsoft.com/office/powerpoint/2010/main" val="1521609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3816" y="137160"/>
            <a:ext cx="10314432" cy="5632311"/>
          </a:xfrm>
          <a:prstGeom prst="rect">
            <a:avLst/>
          </a:prstGeom>
          <a:noFill/>
        </p:spPr>
        <p:txBody>
          <a:bodyPr wrap="square" rtlCol="0">
            <a:spAutoFit/>
          </a:bodyPr>
          <a:lstStyle/>
          <a:p>
            <a:r>
              <a:rPr lang="en-US" sz="4000" dirty="0"/>
              <a:t>The Holy Spirit works in us to make us more honest as we interpret Scripture, especially with those parts that are contrary to our sinful nature, such as…</a:t>
            </a:r>
          </a:p>
          <a:p>
            <a:pPr marL="571500" indent="-571500">
              <a:buFont typeface="Wingdings" panose="05000000000000000000" pitchFamily="2" charset="2"/>
              <a:buChar char="q"/>
            </a:pPr>
            <a:r>
              <a:rPr lang="en-US" sz="4000" dirty="0"/>
              <a:t>Fear</a:t>
            </a:r>
          </a:p>
          <a:p>
            <a:pPr marL="571500" indent="-571500">
              <a:buFont typeface="Wingdings" panose="05000000000000000000" pitchFamily="2" charset="2"/>
              <a:buChar char="q"/>
            </a:pPr>
            <a:r>
              <a:rPr lang="en-US" sz="4000" dirty="0"/>
              <a:t>Compromise</a:t>
            </a:r>
          </a:p>
          <a:p>
            <a:pPr marL="571500" indent="-571500">
              <a:buFont typeface="Wingdings" panose="05000000000000000000" pitchFamily="2" charset="2"/>
              <a:buChar char="q"/>
            </a:pPr>
            <a:r>
              <a:rPr lang="en-US" sz="4000" dirty="0"/>
              <a:t>Personal Preferences and prejudices</a:t>
            </a:r>
          </a:p>
          <a:p>
            <a:pPr marL="571500" indent="-571500">
              <a:buFont typeface="Wingdings" panose="05000000000000000000" pitchFamily="2" charset="2"/>
              <a:buChar char="q"/>
            </a:pPr>
            <a:r>
              <a:rPr lang="en-US" sz="4000" dirty="0"/>
              <a:t>Church Tradition</a:t>
            </a:r>
          </a:p>
          <a:p>
            <a:pPr marL="571500" indent="-571500">
              <a:buFont typeface="Wingdings" panose="05000000000000000000" pitchFamily="2" charset="2"/>
              <a:buChar char="q"/>
            </a:pPr>
            <a:r>
              <a:rPr lang="en-US" sz="4000" dirty="0"/>
              <a:t>Etc.</a:t>
            </a:r>
          </a:p>
        </p:txBody>
      </p:sp>
    </p:spTree>
    <p:extLst>
      <p:ext uri="{BB962C8B-B14F-4D97-AF65-F5344CB8AC3E}">
        <p14:creationId xmlns:p14="http://schemas.microsoft.com/office/powerpoint/2010/main" val="377259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age of a bible&#10;&#10;Description automatically generated">
            <a:extLst>
              <a:ext uri="{FF2B5EF4-FFF2-40B4-BE49-F238E27FC236}">
                <a16:creationId xmlns:a16="http://schemas.microsoft.com/office/drawing/2014/main" id="{22B0E63B-A4FC-42F8-0109-344C94EB99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3329" y="0"/>
            <a:ext cx="9065341" cy="6331974"/>
          </a:xfrm>
          <a:prstGeom prst="rect">
            <a:avLst/>
          </a:prstGeom>
        </p:spPr>
      </p:pic>
    </p:spTree>
    <p:extLst>
      <p:ext uri="{BB962C8B-B14F-4D97-AF65-F5344CB8AC3E}">
        <p14:creationId xmlns:p14="http://schemas.microsoft.com/office/powerpoint/2010/main" val="422260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9641AC-75C9-094D-66AA-8E8DE7F9B12C}"/>
              </a:ext>
            </a:extLst>
          </p:cNvPr>
          <p:cNvSpPr txBox="1"/>
          <p:nvPr/>
        </p:nvSpPr>
        <p:spPr>
          <a:xfrm>
            <a:off x="894735" y="612844"/>
            <a:ext cx="10609007" cy="5632311"/>
          </a:xfrm>
          <a:prstGeom prst="rect">
            <a:avLst/>
          </a:prstGeom>
          <a:noFill/>
        </p:spPr>
        <p:txBody>
          <a:bodyPr wrap="square">
            <a:spAutoFit/>
          </a:bodyPr>
          <a:lstStyle/>
          <a:p>
            <a:pPr marR="0" algn="l" rtl="0"/>
            <a:r>
              <a:rPr lang="en-US" sz="2400" b="0" i="0" u="none" strike="noStrike" baseline="0" dirty="0">
                <a:solidFill>
                  <a:srgbClr val="218282"/>
                </a:solidFill>
                <a:latin typeface="Georgia" panose="02040502050405020303" pitchFamily="18" charset="0"/>
              </a:rPr>
              <a:t>Joh 21:15</a:t>
            </a:r>
            <a:r>
              <a:rPr lang="en-US" sz="2400" b="0" i="0" u="none" strike="noStrike" baseline="0" dirty="0">
                <a:solidFill>
                  <a:srgbClr val="292F33"/>
                </a:solidFill>
                <a:latin typeface="Georgia" panose="02040502050405020303" pitchFamily="18" charset="0"/>
              </a:rPr>
              <a:t>  So</a:t>
            </a:r>
            <a:r>
              <a:rPr lang="en-US" sz="2400" b="0" i="0" u="none" strike="noStrike" baseline="30000" dirty="0">
                <a:solidFill>
                  <a:srgbClr val="9753DB"/>
                </a:solidFill>
                <a:latin typeface="Georgia" panose="02040502050405020303" pitchFamily="18" charset="0"/>
              </a:rPr>
              <a:t>G3767</a:t>
            </a:r>
            <a:r>
              <a:rPr lang="en-US" sz="2400" b="0" i="0" u="none" strike="noStrike" baseline="0" dirty="0">
                <a:solidFill>
                  <a:srgbClr val="292F33"/>
                </a:solidFill>
                <a:latin typeface="Georgia" panose="02040502050405020303" pitchFamily="18" charset="0"/>
              </a:rPr>
              <a:t> when</a:t>
            </a:r>
            <a:r>
              <a:rPr lang="en-US" sz="2400" b="0" i="0" u="none" strike="noStrike" baseline="30000" dirty="0">
                <a:solidFill>
                  <a:srgbClr val="9753DB"/>
                </a:solidFill>
                <a:latin typeface="Georgia" panose="02040502050405020303" pitchFamily="18" charset="0"/>
              </a:rPr>
              <a:t>G3753</a:t>
            </a:r>
            <a:r>
              <a:rPr lang="en-US" sz="2400" b="0" i="0" u="none" strike="noStrike" baseline="0" dirty="0">
                <a:solidFill>
                  <a:srgbClr val="292F33"/>
                </a:solidFill>
                <a:latin typeface="Georgia" panose="02040502050405020303" pitchFamily="18" charset="0"/>
              </a:rPr>
              <a:t> they had dined,</a:t>
            </a:r>
            <a:r>
              <a:rPr lang="en-US" sz="2400" b="0" i="0" u="none" strike="noStrike" baseline="30000" dirty="0">
                <a:solidFill>
                  <a:srgbClr val="9753DB"/>
                </a:solidFill>
                <a:latin typeface="Georgia" panose="02040502050405020303" pitchFamily="18" charset="0"/>
              </a:rPr>
              <a:t>G709</a:t>
            </a:r>
            <a:r>
              <a:rPr lang="en-US" sz="2400" b="0" i="0" u="none" strike="noStrike" baseline="0" dirty="0">
                <a:solidFill>
                  <a:srgbClr val="292F33"/>
                </a:solidFill>
                <a:latin typeface="Georgia" panose="02040502050405020303" pitchFamily="18" charset="0"/>
              </a:rPr>
              <a:t> Jesus</a:t>
            </a:r>
            <a:r>
              <a:rPr lang="en-US" sz="2400" b="0" i="0" u="none" strike="noStrike" baseline="30000" dirty="0">
                <a:solidFill>
                  <a:srgbClr val="9753DB"/>
                </a:solidFill>
                <a:latin typeface="Georgia" panose="02040502050405020303" pitchFamily="18" charset="0"/>
              </a:rPr>
              <a:t>G2424</a:t>
            </a:r>
            <a:r>
              <a:rPr lang="en-US" sz="2400" b="0" i="0" u="none" strike="noStrike" baseline="0" dirty="0">
                <a:solidFill>
                  <a:srgbClr val="292F33"/>
                </a:solidFill>
                <a:latin typeface="Georgia" panose="02040502050405020303" pitchFamily="18" charset="0"/>
              </a:rPr>
              <a:t>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to Simon</a:t>
            </a:r>
            <a:r>
              <a:rPr lang="en-US" sz="2400" b="0" i="0" u="none" strike="noStrike" baseline="30000" dirty="0">
                <a:solidFill>
                  <a:srgbClr val="9753DB"/>
                </a:solidFill>
                <a:latin typeface="Georgia" panose="02040502050405020303" pitchFamily="18" charset="0"/>
              </a:rPr>
              <a:t>G4613</a:t>
            </a:r>
            <a:r>
              <a:rPr lang="en-US" sz="2400" b="0" i="0" u="none" strike="noStrike" baseline="0" dirty="0">
                <a:solidFill>
                  <a:srgbClr val="292F33"/>
                </a:solidFill>
                <a:latin typeface="Georgia" panose="02040502050405020303" pitchFamily="18" charset="0"/>
              </a:rPr>
              <a:t> Peter,</a:t>
            </a:r>
            <a:r>
              <a:rPr lang="en-US" sz="2400" b="0" i="0" u="none" strike="noStrike" baseline="30000" dirty="0">
                <a:solidFill>
                  <a:srgbClr val="9753DB"/>
                </a:solidFill>
                <a:latin typeface="Georgia" panose="02040502050405020303" pitchFamily="18" charset="0"/>
              </a:rPr>
              <a:t>G4074</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Simon,</a:t>
            </a:r>
            <a:r>
              <a:rPr lang="en-US" sz="2400" b="0" i="0" u="none" strike="noStrike" baseline="30000" dirty="0">
                <a:solidFill>
                  <a:srgbClr val="9753DB"/>
                </a:solidFill>
                <a:latin typeface="Georgia" panose="02040502050405020303" pitchFamily="18" charset="0"/>
              </a:rPr>
              <a:t>G4613</a:t>
            </a:r>
            <a:r>
              <a:rPr lang="en-US" sz="2400" b="0" i="0" u="none" strike="noStrike" baseline="0" dirty="0">
                <a:solidFill>
                  <a:srgbClr val="292F33"/>
                </a:solidFill>
                <a:latin typeface="Georgia" panose="02040502050405020303" pitchFamily="18" charset="0"/>
              </a:rPr>
              <a:t> </a:t>
            </a:r>
            <a:r>
              <a:rPr lang="en-US" sz="2400" b="0" i="1" u="none" strike="noStrike" baseline="0" dirty="0">
                <a:solidFill>
                  <a:srgbClr val="757575"/>
                </a:solidFill>
                <a:latin typeface="Georgia" panose="02040502050405020303" pitchFamily="18" charset="0"/>
              </a:rPr>
              <a:t>son</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of Jonas,</a:t>
            </a:r>
            <a:r>
              <a:rPr lang="en-US" sz="2400" b="0" i="0" u="none" strike="noStrike" baseline="30000" dirty="0">
                <a:solidFill>
                  <a:srgbClr val="9753DB"/>
                </a:solidFill>
                <a:latin typeface="Georgia" panose="02040502050405020303" pitchFamily="18" charset="0"/>
              </a:rPr>
              <a:t>G2495</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lovest</a:t>
            </a:r>
            <a:r>
              <a:rPr lang="en-US" sz="2400" b="0" i="0" u="none" strike="noStrike" baseline="30000" dirty="0">
                <a:solidFill>
                  <a:srgbClr val="9753DB"/>
                </a:solidFill>
                <a:highlight>
                  <a:srgbClr val="FFFF00"/>
                </a:highlight>
                <a:latin typeface="Georgia" panose="02040502050405020303" pitchFamily="18" charset="0"/>
              </a:rPr>
              <a:t>G25</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thou me</a:t>
            </a:r>
            <a:r>
              <a:rPr lang="en-US" sz="2400" b="0" i="0" u="none" strike="noStrike" baseline="30000" dirty="0">
                <a:solidFill>
                  <a:srgbClr val="9753DB"/>
                </a:solidFill>
                <a:latin typeface="Georgia" panose="02040502050405020303" pitchFamily="18" charset="0"/>
              </a:rPr>
              <a:t>G3165</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more</a:t>
            </a:r>
            <a:r>
              <a:rPr lang="en-US" sz="2400" b="0" i="0" u="none" strike="noStrike" baseline="30000" dirty="0">
                <a:solidFill>
                  <a:srgbClr val="9753DB"/>
                </a:solidFill>
                <a:latin typeface="Georgia" panose="02040502050405020303" pitchFamily="18" charset="0"/>
              </a:rPr>
              <a:t>G4119</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than these?</a:t>
            </a:r>
            <a:r>
              <a:rPr lang="en-US" sz="2400" b="0" i="0" u="none" strike="noStrike" baseline="0" dirty="0">
                <a:solidFill>
                  <a:srgbClr val="292F33"/>
                </a:solidFill>
                <a:latin typeface="Georgia" panose="02040502050405020303" pitchFamily="18" charset="0"/>
              </a:rPr>
              <a:t> He</a:t>
            </a:r>
            <a:r>
              <a:rPr lang="en-US" sz="2400" b="0" i="0" u="none" strike="noStrike" baseline="30000" dirty="0">
                <a:solidFill>
                  <a:srgbClr val="9753DB"/>
                </a:solidFill>
                <a:latin typeface="Georgia" panose="02040502050405020303" pitchFamily="18" charset="0"/>
              </a:rPr>
              <a:t>G5130</a:t>
            </a:r>
            <a:r>
              <a:rPr lang="en-US" sz="2400" b="0" i="0" u="none" strike="noStrike" baseline="0" dirty="0">
                <a:solidFill>
                  <a:srgbClr val="292F33"/>
                </a:solidFill>
                <a:latin typeface="Georgia" panose="02040502050405020303" pitchFamily="18" charset="0"/>
              </a:rPr>
              <a:t>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Yea,</a:t>
            </a:r>
            <a:r>
              <a:rPr lang="en-US" sz="2400" b="0" i="0" u="none" strike="noStrike" baseline="30000" dirty="0">
                <a:solidFill>
                  <a:srgbClr val="9753DB"/>
                </a:solidFill>
                <a:latin typeface="Georgia" panose="02040502050405020303" pitchFamily="18" charset="0"/>
              </a:rPr>
              <a:t>G3483</a:t>
            </a:r>
            <a:r>
              <a:rPr lang="en-US" sz="2400" b="0" i="0" u="none" strike="noStrike" baseline="0" dirty="0">
                <a:solidFill>
                  <a:srgbClr val="292F33"/>
                </a:solidFill>
                <a:latin typeface="Georgia" panose="02040502050405020303" pitchFamily="18" charset="0"/>
              </a:rPr>
              <a:t> Lord;</a:t>
            </a:r>
            <a:r>
              <a:rPr lang="en-US" sz="2400" b="0" i="0" u="none" strike="noStrike" baseline="30000" dirty="0">
                <a:solidFill>
                  <a:srgbClr val="9753DB"/>
                </a:solidFill>
                <a:latin typeface="Georgia" panose="02040502050405020303" pitchFamily="18" charset="0"/>
              </a:rPr>
              <a:t>G2962</a:t>
            </a:r>
            <a:r>
              <a:rPr lang="en-US" sz="2400" b="0" i="0" u="none" strike="noStrike" baseline="0" dirty="0">
                <a:solidFill>
                  <a:srgbClr val="292F33"/>
                </a:solidFill>
                <a:latin typeface="Georgia" panose="02040502050405020303" pitchFamily="18" charset="0"/>
              </a:rPr>
              <a:t> thou</a:t>
            </a:r>
            <a:r>
              <a:rPr lang="en-US" sz="2400" b="0" i="0" u="none" strike="noStrike" baseline="30000" dirty="0">
                <a:solidFill>
                  <a:srgbClr val="9753DB"/>
                </a:solidFill>
                <a:latin typeface="Georgia" panose="02040502050405020303" pitchFamily="18" charset="0"/>
              </a:rPr>
              <a:t>G4771</a:t>
            </a:r>
            <a:r>
              <a:rPr lang="en-US" sz="2400" b="0" i="0" u="none" strike="noStrike" baseline="0" dirty="0">
                <a:solidFill>
                  <a:srgbClr val="292F33"/>
                </a:solidFill>
                <a:latin typeface="Georgia" panose="02040502050405020303" pitchFamily="18" charset="0"/>
              </a:rPr>
              <a:t> knowest</a:t>
            </a:r>
            <a:r>
              <a:rPr lang="en-US" sz="2400" b="0" i="0" u="none" strike="noStrike" baseline="30000" dirty="0">
                <a:solidFill>
                  <a:srgbClr val="9753DB"/>
                </a:solidFill>
                <a:latin typeface="Georgia" panose="02040502050405020303" pitchFamily="18" charset="0"/>
              </a:rPr>
              <a:t>G1492</a:t>
            </a:r>
            <a:r>
              <a:rPr lang="en-US" sz="2400" b="0" i="0" u="none" strike="noStrike" baseline="0" dirty="0">
                <a:solidFill>
                  <a:srgbClr val="292F33"/>
                </a:solidFill>
                <a:latin typeface="Georgia" panose="02040502050405020303" pitchFamily="18" charset="0"/>
              </a:rPr>
              <a:t> that</a:t>
            </a:r>
            <a:r>
              <a:rPr lang="en-US" sz="2400" b="0" i="0" u="none" strike="noStrike" baseline="30000" dirty="0">
                <a:solidFill>
                  <a:srgbClr val="9753DB"/>
                </a:solidFill>
                <a:latin typeface="Georgia" panose="02040502050405020303" pitchFamily="18" charset="0"/>
              </a:rPr>
              <a:t>G3754</a:t>
            </a:r>
            <a:r>
              <a:rPr lang="en-US" sz="2400" b="0" i="0" u="none" strike="noStrike" baseline="0" dirty="0">
                <a:solidFill>
                  <a:srgbClr val="292F33"/>
                </a:solidFill>
                <a:latin typeface="Georgia" panose="02040502050405020303" pitchFamily="18" charset="0"/>
              </a:rPr>
              <a:t> I love</a:t>
            </a:r>
            <a:r>
              <a:rPr lang="en-US" sz="2400" b="0" i="0" u="none" strike="noStrike" baseline="30000" dirty="0">
                <a:solidFill>
                  <a:srgbClr val="9753DB"/>
                </a:solidFill>
                <a:highlight>
                  <a:srgbClr val="FFFF00"/>
                </a:highlight>
                <a:latin typeface="Georgia" panose="02040502050405020303" pitchFamily="18" charset="0"/>
              </a:rPr>
              <a:t>G5368</a:t>
            </a:r>
            <a:r>
              <a:rPr lang="en-US" sz="2400" b="0" i="0" u="none" strike="noStrike" baseline="0" dirty="0">
                <a:solidFill>
                  <a:srgbClr val="292F33"/>
                </a:solidFill>
                <a:latin typeface="Georgia" panose="02040502050405020303" pitchFamily="18" charset="0"/>
              </a:rPr>
              <a:t> thee.</a:t>
            </a:r>
            <a:r>
              <a:rPr lang="en-US" sz="2400" b="0" i="0" u="none" strike="noStrike" baseline="30000" dirty="0">
                <a:solidFill>
                  <a:srgbClr val="9753DB"/>
                </a:solidFill>
                <a:latin typeface="Georgia" panose="02040502050405020303" pitchFamily="18" charset="0"/>
              </a:rPr>
              <a:t>G4571</a:t>
            </a:r>
            <a:r>
              <a:rPr lang="en-US" sz="2400" b="0" i="0" u="none" strike="noStrike" baseline="0" dirty="0">
                <a:solidFill>
                  <a:srgbClr val="292F33"/>
                </a:solidFill>
                <a:latin typeface="Georgia" panose="02040502050405020303" pitchFamily="18" charset="0"/>
              </a:rPr>
              <a:t> He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Feed</a:t>
            </a:r>
            <a:r>
              <a:rPr lang="en-US" sz="2400" b="0" i="0" u="none" strike="noStrike" baseline="30000" dirty="0">
                <a:solidFill>
                  <a:srgbClr val="9753DB"/>
                </a:solidFill>
                <a:latin typeface="Georgia" panose="02040502050405020303" pitchFamily="18" charset="0"/>
              </a:rPr>
              <a:t>G1006</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my</a:t>
            </a:r>
            <a:r>
              <a:rPr lang="en-US" sz="2400" b="0" i="0" u="none" strike="noStrike" baseline="30000" dirty="0">
                <a:solidFill>
                  <a:srgbClr val="9753DB"/>
                </a:solidFill>
                <a:latin typeface="Georgia" panose="02040502050405020303" pitchFamily="18" charset="0"/>
              </a:rPr>
              <a:t>G3450</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lambs.</a:t>
            </a:r>
            <a:r>
              <a:rPr lang="en-US" sz="2400" b="0" i="0" u="none" strike="noStrike" baseline="30000" dirty="0">
                <a:solidFill>
                  <a:srgbClr val="9753DB"/>
                </a:solidFill>
                <a:latin typeface="Georgia" panose="02040502050405020303" pitchFamily="18" charset="0"/>
              </a:rPr>
              <a:t>G721</a:t>
            </a:r>
            <a:r>
              <a:rPr lang="en-US" sz="2400" b="0" i="0" u="none" strike="noStrike" baseline="0" dirty="0">
                <a:solidFill>
                  <a:srgbClr val="292F33"/>
                </a:solidFill>
                <a:latin typeface="Georgia" panose="02040502050405020303" pitchFamily="18" charset="0"/>
              </a:rPr>
              <a:t> </a:t>
            </a:r>
          </a:p>
          <a:p>
            <a:pPr marR="0" algn="l" rtl="0"/>
            <a:r>
              <a:rPr lang="en-US" sz="2400" b="0" i="0" u="none" strike="noStrike" baseline="0" dirty="0">
                <a:solidFill>
                  <a:srgbClr val="218282"/>
                </a:solidFill>
                <a:latin typeface="Georgia" panose="02040502050405020303" pitchFamily="18" charset="0"/>
              </a:rPr>
              <a:t>Joh 21:16</a:t>
            </a:r>
            <a:r>
              <a:rPr lang="en-US" sz="2400" b="0" i="0" u="none" strike="noStrike" baseline="0" dirty="0">
                <a:solidFill>
                  <a:srgbClr val="292F33"/>
                </a:solidFill>
                <a:latin typeface="Georgia" panose="02040502050405020303" pitchFamily="18" charset="0"/>
              </a:rPr>
              <a:t>  He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again</a:t>
            </a:r>
            <a:r>
              <a:rPr lang="en-US" sz="2400" b="0" i="0" u="none" strike="noStrike" baseline="30000" dirty="0">
                <a:solidFill>
                  <a:srgbClr val="9753DB"/>
                </a:solidFill>
                <a:latin typeface="Georgia" panose="02040502050405020303" pitchFamily="18" charset="0"/>
              </a:rPr>
              <a:t>G3825</a:t>
            </a:r>
            <a:r>
              <a:rPr lang="en-US" sz="2400" b="0" i="0" u="none" strike="noStrike" baseline="0" dirty="0">
                <a:solidFill>
                  <a:srgbClr val="292F33"/>
                </a:solidFill>
                <a:latin typeface="Georgia" panose="02040502050405020303" pitchFamily="18" charset="0"/>
              </a:rPr>
              <a:t> the second time,</a:t>
            </a:r>
            <a:r>
              <a:rPr lang="en-US" sz="2400" b="0" i="0" u="none" strike="noStrike" baseline="30000" dirty="0">
                <a:solidFill>
                  <a:srgbClr val="9753DB"/>
                </a:solidFill>
                <a:latin typeface="Georgia" panose="02040502050405020303" pitchFamily="18" charset="0"/>
              </a:rPr>
              <a:t>G1208</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Simon,</a:t>
            </a:r>
            <a:r>
              <a:rPr lang="en-US" sz="2400" b="0" i="0" u="none" strike="noStrike" baseline="30000" dirty="0">
                <a:solidFill>
                  <a:srgbClr val="9753DB"/>
                </a:solidFill>
                <a:latin typeface="Georgia" panose="02040502050405020303" pitchFamily="18" charset="0"/>
              </a:rPr>
              <a:t>G4613</a:t>
            </a:r>
            <a:r>
              <a:rPr lang="en-US" sz="2400" b="0" i="0" u="none" strike="noStrike" baseline="0" dirty="0">
                <a:solidFill>
                  <a:srgbClr val="292F33"/>
                </a:solidFill>
                <a:latin typeface="Georgia" panose="02040502050405020303" pitchFamily="18" charset="0"/>
              </a:rPr>
              <a:t> </a:t>
            </a:r>
            <a:r>
              <a:rPr lang="en-US" sz="2400" b="0" i="1" u="none" strike="noStrike" baseline="0" dirty="0">
                <a:solidFill>
                  <a:srgbClr val="757575"/>
                </a:solidFill>
                <a:latin typeface="Georgia" panose="02040502050405020303" pitchFamily="18" charset="0"/>
              </a:rPr>
              <a:t>son</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of Jonas,</a:t>
            </a:r>
            <a:r>
              <a:rPr lang="en-US" sz="2400" b="0" i="0" u="none" strike="noStrike" baseline="30000" dirty="0">
                <a:solidFill>
                  <a:srgbClr val="9753DB"/>
                </a:solidFill>
                <a:latin typeface="Georgia" panose="02040502050405020303" pitchFamily="18" charset="0"/>
              </a:rPr>
              <a:t>G2495</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lovest</a:t>
            </a:r>
            <a:r>
              <a:rPr lang="en-US" sz="2400" b="0" i="0" u="none" strike="noStrike" baseline="30000" dirty="0">
                <a:solidFill>
                  <a:srgbClr val="9753DB"/>
                </a:solidFill>
                <a:latin typeface="Georgia" panose="02040502050405020303" pitchFamily="18" charset="0"/>
              </a:rPr>
              <a:t>G25</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thou me?</a:t>
            </a:r>
            <a:r>
              <a:rPr lang="en-US" sz="2400" b="0" i="0" u="none" strike="noStrike" baseline="0" dirty="0">
                <a:solidFill>
                  <a:srgbClr val="292F33"/>
                </a:solidFill>
                <a:latin typeface="Georgia" panose="02040502050405020303" pitchFamily="18" charset="0"/>
              </a:rPr>
              <a:t> He</a:t>
            </a:r>
            <a:r>
              <a:rPr lang="en-US" sz="2400" b="0" i="0" u="none" strike="noStrike" baseline="30000" dirty="0">
                <a:solidFill>
                  <a:srgbClr val="9753DB"/>
                </a:solidFill>
                <a:latin typeface="Georgia" panose="02040502050405020303" pitchFamily="18" charset="0"/>
              </a:rPr>
              <a:t>G3165</a:t>
            </a:r>
            <a:r>
              <a:rPr lang="en-US" sz="2400" b="0" i="0" u="none" strike="noStrike" baseline="0" dirty="0">
                <a:solidFill>
                  <a:srgbClr val="292F33"/>
                </a:solidFill>
                <a:latin typeface="Georgia" panose="02040502050405020303" pitchFamily="18" charset="0"/>
              </a:rPr>
              <a:t>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Yea,</a:t>
            </a:r>
            <a:r>
              <a:rPr lang="en-US" sz="2400" b="0" i="0" u="none" strike="noStrike" baseline="30000" dirty="0">
                <a:solidFill>
                  <a:srgbClr val="9753DB"/>
                </a:solidFill>
                <a:latin typeface="Georgia" panose="02040502050405020303" pitchFamily="18" charset="0"/>
              </a:rPr>
              <a:t>G3483</a:t>
            </a:r>
            <a:r>
              <a:rPr lang="en-US" sz="2400" b="0" i="0" u="none" strike="noStrike" baseline="0" dirty="0">
                <a:solidFill>
                  <a:srgbClr val="292F33"/>
                </a:solidFill>
                <a:latin typeface="Georgia" panose="02040502050405020303" pitchFamily="18" charset="0"/>
              </a:rPr>
              <a:t> Lord;</a:t>
            </a:r>
            <a:r>
              <a:rPr lang="en-US" sz="2400" b="0" i="0" u="none" strike="noStrike" baseline="30000" dirty="0">
                <a:solidFill>
                  <a:srgbClr val="9753DB"/>
                </a:solidFill>
                <a:latin typeface="Georgia" panose="02040502050405020303" pitchFamily="18" charset="0"/>
              </a:rPr>
              <a:t>G2962</a:t>
            </a:r>
            <a:r>
              <a:rPr lang="en-US" sz="2400" b="0" i="0" u="none" strike="noStrike" baseline="0" dirty="0">
                <a:solidFill>
                  <a:srgbClr val="292F33"/>
                </a:solidFill>
                <a:latin typeface="Georgia" panose="02040502050405020303" pitchFamily="18" charset="0"/>
              </a:rPr>
              <a:t> thou</a:t>
            </a:r>
            <a:r>
              <a:rPr lang="en-US" sz="2400" b="0" i="0" u="none" strike="noStrike" baseline="30000" dirty="0">
                <a:solidFill>
                  <a:srgbClr val="9753DB"/>
                </a:solidFill>
                <a:latin typeface="Georgia" panose="02040502050405020303" pitchFamily="18" charset="0"/>
              </a:rPr>
              <a:t>G4771</a:t>
            </a:r>
            <a:r>
              <a:rPr lang="en-US" sz="2400" b="0" i="0" u="none" strike="noStrike" baseline="0" dirty="0">
                <a:solidFill>
                  <a:srgbClr val="292F33"/>
                </a:solidFill>
                <a:latin typeface="Georgia" panose="02040502050405020303" pitchFamily="18" charset="0"/>
              </a:rPr>
              <a:t> knowest</a:t>
            </a:r>
            <a:r>
              <a:rPr lang="en-US" sz="2400" b="0" i="0" u="none" strike="noStrike" baseline="30000" dirty="0">
                <a:solidFill>
                  <a:srgbClr val="9753DB"/>
                </a:solidFill>
                <a:latin typeface="Georgia" panose="02040502050405020303" pitchFamily="18" charset="0"/>
              </a:rPr>
              <a:t>G1492</a:t>
            </a:r>
            <a:r>
              <a:rPr lang="en-US" sz="2400" b="0" i="0" u="none" strike="noStrike" baseline="0" dirty="0">
                <a:solidFill>
                  <a:srgbClr val="292F33"/>
                </a:solidFill>
                <a:latin typeface="Georgia" panose="02040502050405020303" pitchFamily="18" charset="0"/>
              </a:rPr>
              <a:t> that</a:t>
            </a:r>
            <a:r>
              <a:rPr lang="en-US" sz="2400" b="0" i="0" u="none" strike="noStrike" baseline="30000" dirty="0">
                <a:solidFill>
                  <a:srgbClr val="9753DB"/>
                </a:solidFill>
                <a:latin typeface="Georgia" panose="02040502050405020303" pitchFamily="18" charset="0"/>
              </a:rPr>
              <a:t>G3754</a:t>
            </a:r>
            <a:r>
              <a:rPr lang="en-US" sz="2400" b="0" i="0" u="none" strike="noStrike" baseline="0" dirty="0">
                <a:solidFill>
                  <a:srgbClr val="292F33"/>
                </a:solidFill>
                <a:latin typeface="Georgia" panose="02040502050405020303" pitchFamily="18" charset="0"/>
              </a:rPr>
              <a:t> I love</a:t>
            </a:r>
            <a:r>
              <a:rPr lang="en-US" sz="2400" b="0" i="0" u="none" strike="noStrike" baseline="30000" dirty="0">
                <a:solidFill>
                  <a:srgbClr val="9753DB"/>
                </a:solidFill>
                <a:latin typeface="Georgia" panose="02040502050405020303" pitchFamily="18" charset="0"/>
              </a:rPr>
              <a:t>G5368</a:t>
            </a:r>
            <a:r>
              <a:rPr lang="en-US" sz="2400" b="0" i="0" u="none" strike="noStrike" baseline="0" dirty="0">
                <a:solidFill>
                  <a:srgbClr val="292F33"/>
                </a:solidFill>
                <a:latin typeface="Georgia" panose="02040502050405020303" pitchFamily="18" charset="0"/>
              </a:rPr>
              <a:t> thee.</a:t>
            </a:r>
            <a:r>
              <a:rPr lang="en-US" sz="2400" b="0" i="0" u="none" strike="noStrike" baseline="30000" dirty="0">
                <a:solidFill>
                  <a:srgbClr val="9753DB"/>
                </a:solidFill>
                <a:latin typeface="Georgia" panose="02040502050405020303" pitchFamily="18" charset="0"/>
              </a:rPr>
              <a:t>G4571</a:t>
            </a:r>
            <a:r>
              <a:rPr lang="en-US" sz="2400" b="0" i="0" u="none" strike="noStrike" baseline="0" dirty="0">
                <a:solidFill>
                  <a:srgbClr val="292F33"/>
                </a:solidFill>
                <a:latin typeface="Georgia" panose="02040502050405020303" pitchFamily="18" charset="0"/>
              </a:rPr>
              <a:t> He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Feed</a:t>
            </a:r>
            <a:r>
              <a:rPr lang="en-US" sz="2400" b="0" i="0" u="none" strike="noStrike" baseline="30000" dirty="0">
                <a:solidFill>
                  <a:srgbClr val="9753DB"/>
                </a:solidFill>
                <a:latin typeface="Georgia" panose="02040502050405020303" pitchFamily="18" charset="0"/>
              </a:rPr>
              <a:t>G4165</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my</a:t>
            </a:r>
            <a:r>
              <a:rPr lang="en-US" sz="2400" b="0" i="0" u="none" strike="noStrike" baseline="30000" dirty="0">
                <a:solidFill>
                  <a:srgbClr val="9753DB"/>
                </a:solidFill>
                <a:latin typeface="Georgia" panose="02040502050405020303" pitchFamily="18" charset="0"/>
              </a:rPr>
              <a:t>G3450</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sheep.</a:t>
            </a:r>
            <a:r>
              <a:rPr lang="en-US" sz="2400" b="0" i="0" u="none" strike="noStrike" baseline="30000" dirty="0">
                <a:solidFill>
                  <a:srgbClr val="9753DB"/>
                </a:solidFill>
                <a:latin typeface="Georgia" panose="02040502050405020303" pitchFamily="18" charset="0"/>
              </a:rPr>
              <a:t>G4263</a:t>
            </a:r>
            <a:r>
              <a:rPr lang="en-US" sz="2400" b="0" i="0" u="none" strike="noStrike" baseline="0" dirty="0">
                <a:solidFill>
                  <a:srgbClr val="292F33"/>
                </a:solidFill>
                <a:latin typeface="Georgia" panose="02040502050405020303" pitchFamily="18" charset="0"/>
              </a:rPr>
              <a:t> </a:t>
            </a:r>
          </a:p>
          <a:p>
            <a:pPr marR="0" algn="l" rtl="0"/>
            <a:r>
              <a:rPr lang="en-US" sz="2400" b="0" i="0" u="none" strike="noStrike" baseline="0" dirty="0">
                <a:solidFill>
                  <a:srgbClr val="218282"/>
                </a:solidFill>
                <a:latin typeface="Georgia" panose="02040502050405020303" pitchFamily="18" charset="0"/>
              </a:rPr>
              <a:t>Joh 21:17</a:t>
            </a:r>
            <a:r>
              <a:rPr lang="en-US" sz="2400" b="0" i="0" u="none" strike="noStrike" baseline="0" dirty="0">
                <a:solidFill>
                  <a:srgbClr val="292F33"/>
                </a:solidFill>
                <a:latin typeface="Georgia" panose="02040502050405020303" pitchFamily="18" charset="0"/>
              </a:rPr>
              <a:t>  He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the</a:t>
            </a:r>
            <a:r>
              <a:rPr lang="en-US" sz="2400" b="0" i="0" u="none" strike="noStrike" baseline="30000" dirty="0">
                <a:solidFill>
                  <a:srgbClr val="9753DB"/>
                </a:solidFill>
                <a:latin typeface="Georgia" panose="02040502050405020303" pitchFamily="18" charset="0"/>
              </a:rPr>
              <a:t>G3588</a:t>
            </a:r>
            <a:r>
              <a:rPr lang="en-US" sz="2400" b="0" i="0" u="none" strike="noStrike" baseline="0" dirty="0">
                <a:solidFill>
                  <a:srgbClr val="292F33"/>
                </a:solidFill>
                <a:latin typeface="Georgia" panose="02040502050405020303" pitchFamily="18" charset="0"/>
              </a:rPr>
              <a:t> third time,</a:t>
            </a:r>
            <a:r>
              <a:rPr lang="en-US" sz="2400" b="0" i="0" u="none" strike="noStrike" baseline="30000" dirty="0">
                <a:solidFill>
                  <a:srgbClr val="9753DB"/>
                </a:solidFill>
                <a:latin typeface="Georgia" panose="02040502050405020303" pitchFamily="18" charset="0"/>
              </a:rPr>
              <a:t>G5154</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Simon,</a:t>
            </a:r>
            <a:r>
              <a:rPr lang="en-US" sz="2400" b="0" i="0" u="none" strike="noStrike" baseline="30000" dirty="0">
                <a:solidFill>
                  <a:srgbClr val="9753DB"/>
                </a:solidFill>
                <a:latin typeface="Georgia" panose="02040502050405020303" pitchFamily="18" charset="0"/>
              </a:rPr>
              <a:t>G4613</a:t>
            </a:r>
            <a:r>
              <a:rPr lang="en-US" sz="2400" b="0" i="0" u="none" strike="noStrike" baseline="0" dirty="0">
                <a:solidFill>
                  <a:srgbClr val="292F33"/>
                </a:solidFill>
                <a:latin typeface="Georgia" panose="02040502050405020303" pitchFamily="18" charset="0"/>
              </a:rPr>
              <a:t> </a:t>
            </a:r>
            <a:r>
              <a:rPr lang="en-US" sz="2400" b="0" i="1" u="none" strike="noStrike" baseline="0" dirty="0">
                <a:solidFill>
                  <a:srgbClr val="757575"/>
                </a:solidFill>
                <a:latin typeface="Georgia" panose="02040502050405020303" pitchFamily="18" charset="0"/>
              </a:rPr>
              <a:t>son</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of Jonas,</a:t>
            </a:r>
            <a:r>
              <a:rPr lang="en-US" sz="2400" b="0" i="0" u="none" strike="noStrike" baseline="30000" dirty="0">
                <a:solidFill>
                  <a:srgbClr val="9753DB"/>
                </a:solidFill>
                <a:latin typeface="Georgia" panose="02040502050405020303" pitchFamily="18" charset="0"/>
              </a:rPr>
              <a:t>G2495</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lovest</a:t>
            </a:r>
            <a:r>
              <a:rPr lang="en-US" sz="2400" b="0" i="0" u="none" strike="noStrike" baseline="30000" dirty="0">
                <a:solidFill>
                  <a:srgbClr val="9753DB"/>
                </a:solidFill>
                <a:latin typeface="Georgia" panose="02040502050405020303" pitchFamily="18" charset="0"/>
              </a:rPr>
              <a:t>G5368</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thou me?</a:t>
            </a:r>
            <a:r>
              <a:rPr lang="en-US" sz="2400" b="0" i="0" u="none" strike="noStrike" baseline="30000" dirty="0">
                <a:solidFill>
                  <a:srgbClr val="9753DB"/>
                </a:solidFill>
                <a:latin typeface="Georgia" panose="02040502050405020303" pitchFamily="18" charset="0"/>
              </a:rPr>
              <a:t>G3165</a:t>
            </a:r>
            <a:r>
              <a:rPr lang="en-US" sz="2400" b="0" i="0" u="none" strike="noStrike" baseline="0" dirty="0">
                <a:solidFill>
                  <a:srgbClr val="292F33"/>
                </a:solidFill>
                <a:latin typeface="Georgia" panose="02040502050405020303" pitchFamily="18" charset="0"/>
              </a:rPr>
              <a:t> Peter</a:t>
            </a:r>
            <a:r>
              <a:rPr lang="en-US" sz="2400" b="0" i="0" u="none" strike="noStrike" baseline="30000" dirty="0">
                <a:solidFill>
                  <a:srgbClr val="9753DB"/>
                </a:solidFill>
                <a:latin typeface="Georgia" panose="02040502050405020303" pitchFamily="18" charset="0"/>
              </a:rPr>
              <a:t>G4074</a:t>
            </a:r>
            <a:r>
              <a:rPr lang="en-US" sz="2400" b="0" i="0" u="none" strike="noStrike" baseline="0" dirty="0">
                <a:solidFill>
                  <a:srgbClr val="292F33"/>
                </a:solidFill>
                <a:latin typeface="Georgia" panose="02040502050405020303" pitchFamily="18" charset="0"/>
              </a:rPr>
              <a:t> was grieved</a:t>
            </a:r>
            <a:r>
              <a:rPr lang="en-US" sz="2400" b="0" i="0" u="none" strike="noStrike" baseline="30000" dirty="0">
                <a:solidFill>
                  <a:srgbClr val="9753DB"/>
                </a:solidFill>
                <a:latin typeface="Georgia" panose="02040502050405020303" pitchFamily="18" charset="0"/>
              </a:rPr>
              <a:t>G3076</a:t>
            </a:r>
            <a:r>
              <a:rPr lang="en-US" sz="2400" b="0" i="0" u="none" strike="noStrike" baseline="0" dirty="0">
                <a:solidFill>
                  <a:srgbClr val="292F33"/>
                </a:solidFill>
                <a:latin typeface="Georgia" panose="02040502050405020303" pitchFamily="18" charset="0"/>
              </a:rPr>
              <a:t> because</a:t>
            </a:r>
            <a:r>
              <a:rPr lang="en-US" sz="2400" b="0" i="0" u="none" strike="noStrike" baseline="30000" dirty="0">
                <a:solidFill>
                  <a:srgbClr val="9753DB"/>
                </a:solidFill>
                <a:latin typeface="Georgia" panose="02040502050405020303" pitchFamily="18" charset="0"/>
              </a:rPr>
              <a:t>G3754</a:t>
            </a:r>
            <a:r>
              <a:rPr lang="en-US" sz="2400" b="0" i="0" u="none" strike="noStrike" baseline="0" dirty="0">
                <a:solidFill>
                  <a:srgbClr val="292F33"/>
                </a:solidFill>
                <a:latin typeface="Georgia" panose="02040502050405020303" pitchFamily="18" charset="0"/>
              </a:rPr>
              <a:t> he said</a:t>
            </a:r>
            <a:r>
              <a:rPr lang="en-US" sz="2400" b="0" i="0" u="none" strike="noStrike" baseline="30000" dirty="0">
                <a:solidFill>
                  <a:srgbClr val="9753DB"/>
                </a:solidFill>
                <a:latin typeface="Georgia" panose="02040502050405020303" pitchFamily="18" charset="0"/>
              </a:rPr>
              <a:t>G2036</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the</a:t>
            </a:r>
            <a:r>
              <a:rPr lang="en-US" sz="2400" b="0" i="0" u="none" strike="noStrike" baseline="30000" dirty="0">
                <a:solidFill>
                  <a:srgbClr val="9753DB"/>
                </a:solidFill>
                <a:latin typeface="Georgia" panose="02040502050405020303" pitchFamily="18" charset="0"/>
              </a:rPr>
              <a:t>G3588</a:t>
            </a:r>
            <a:r>
              <a:rPr lang="en-US" sz="2400" b="0" i="0" u="none" strike="noStrike" baseline="0" dirty="0">
                <a:solidFill>
                  <a:srgbClr val="292F33"/>
                </a:solidFill>
                <a:latin typeface="Georgia" panose="02040502050405020303" pitchFamily="18" charset="0"/>
              </a:rPr>
              <a:t> third time,</a:t>
            </a:r>
            <a:r>
              <a:rPr lang="en-US" sz="2400" b="0" i="0" u="none" strike="noStrike" baseline="30000" dirty="0">
                <a:solidFill>
                  <a:srgbClr val="9753DB"/>
                </a:solidFill>
                <a:latin typeface="Georgia" panose="02040502050405020303" pitchFamily="18" charset="0"/>
              </a:rPr>
              <a:t>G5154</a:t>
            </a:r>
            <a:r>
              <a:rPr lang="en-US" sz="2400" b="0" i="0" u="none" strike="noStrike" baseline="0" dirty="0">
                <a:solidFill>
                  <a:srgbClr val="292F33"/>
                </a:solidFill>
                <a:latin typeface="Georgia" panose="02040502050405020303" pitchFamily="18" charset="0"/>
              </a:rPr>
              <a:t> Lovest</a:t>
            </a:r>
            <a:r>
              <a:rPr lang="en-US" sz="2400" b="0" i="0" u="none" strike="noStrike" baseline="30000" dirty="0">
                <a:solidFill>
                  <a:srgbClr val="9753DB"/>
                </a:solidFill>
                <a:latin typeface="Georgia" panose="02040502050405020303" pitchFamily="18" charset="0"/>
              </a:rPr>
              <a:t>G5368</a:t>
            </a:r>
            <a:r>
              <a:rPr lang="en-US" sz="2400" b="0" i="0" u="none" strike="noStrike" baseline="0" dirty="0">
                <a:solidFill>
                  <a:srgbClr val="292F33"/>
                </a:solidFill>
                <a:latin typeface="Georgia" panose="02040502050405020303" pitchFamily="18" charset="0"/>
              </a:rPr>
              <a:t> thou me?</a:t>
            </a:r>
            <a:r>
              <a:rPr lang="en-US" sz="2400" b="0" i="0" u="none" strike="noStrike" baseline="30000" dirty="0">
                <a:solidFill>
                  <a:srgbClr val="9753DB"/>
                </a:solidFill>
                <a:latin typeface="Georgia" panose="02040502050405020303" pitchFamily="18" charset="0"/>
              </a:rPr>
              <a:t>G3165</a:t>
            </a:r>
            <a:r>
              <a:rPr lang="en-US" sz="2400" b="0" i="0" u="none" strike="noStrike" baseline="0" dirty="0">
                <a:solidFill>
                  <a:srgbClr val="292F33"/>
                </a:solidFill>
                <a:latin typeface="Georgia" panose="02040502050405020303" pitchFamily="18" charset="0"/>
              </a:rPr>
              <a:t> And</a:t>
            </a:r>
            <a:r>
              <a:rPr lang="en-US" sz="2400" b="0" i="0" u="none" strike="noStrike" baseline="30000" dirty="0">
                <a:solidFill>
                  <a:srgbClr val="9753DB"/>
                </a:solidFill>
                <a:latin typeface="Georgia" panose="02040502050405020303" pitchFamily="18" charset="0"/>
              </a:rPr>
              <a:t>G2532</a:t>
            </a:r>
            <a:r>
              <a:rPr lang="en-US" sz="2400" b="0" i="0" u="none" strike="noStrike" baseline="0" dirty="0">
                <a:solidFill>
                  <a:srgbClr val="292F33"/>
                </a:solidFill>
                <a:latin typeface="Georgia" panose="02040502050405020303" pitchFamily="18" charset="0"/>
              </a:rPr>
              <a:t> he said</a:t>
            </a:r>
            <a:r>
              <a:rPr lang="en-US" sz="2400" b="0" i="0" u="none" strike="noStrike" baseline="30000" dirty="0">
                <a:solidFill>
                  <a:srgbClr val="9753DB"/>
                </a:solidFill>
                <a:latin typeface="Georgia" panose="02040502050405020303" pitchFamily="18" charset="0"/>
              </a:rPr>
              <a:t>G2036</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Lord,</a:t>
            </a:r>
            <a:r>
              <a:rPr lang="en-US" sz="2400" b="0" i="0" u="none" strike="noStrike" baseline="30000" dirty="0">
                <a:solidFill>
                  <a:srgbClr val="9753DB"/>
                </a:solidFill>
                <a:latin typeface="Georgia" panose="02040502050405020303" pitchFamily="18" charset="0"/>
              </a:rPr>
              <a:t>G2962</a:t>
            </a:r>
            <a:r>
              <a:rPr lang="en-US" sz="2400" b="0" i="0" u="none" strike="noStrike" baseline="0" dirty="0">
                <a:solidFill>
                  <a:srgbClr val="292F33"/>
                </a:solidFill>
                <a:latin typeface="Georgia" panose="02040502050405020303" pitchFamily="18" charset="0"/>
              </a:rPr>
              <a:t> thou</a:t>
            </a:r>
            <a:r>
              <a:rPr lang="en-US" sz="2400" b="0" i="0" u="none" strike="noStrike" baseline="30000" dirty="0">
                <a:solidFill>
                  <a:srgbClr val="9753DB"/>
                </a:solidFill>
                <a:latin typeface="Georgia" panose="02040502050405020303" pitchFamily="18" charset="0"/>
              </a:rPr>
              <a:t>G4771</a:t>
            </a:r>
            <a:r>
              <a:rPr lang="en-US" sz="2400" b="0" i="0" u="none" strike="noStrike" baseline="0" dirty="0">
                <a:solidFill>
                  <a:srgbClr val="292F33"/>
                </a:solidFill>
                <a:latin typeface="Georgia" panose="02040502050405020303" pitchFamily="18" charset="0"/>
              </a:rPr>
              <a:t> knowest</a:t>
            </a:r>
            <a:r>
              <a:rPr lang="en-US" sz="2400" b="0" i="0" u="none" strike="noStrike" baseline="30000" dirty="0">
                <a:solidFill>
                  <a:srgbClr val="9753DB"/>
                </a:solidFill>
                <a:latin typeface="Georgia" panose="02040502050405020303" pitchFamily="18" charset="0"/>
              </a:rPr>
              <a:t>G1492</a:t>
            </a:r>
            <a:r>
              <a:rPr lang="en-US" sz="2400" b="0" i="0" u="none" strike="noStrike" baseline="0" dirty="0">
                <a:solidFill>
                  <a:srgbClr val="292F33"/>
                </a:solidFill>
                <a:latin typeface="Georgia" panose="02040502050405020303" pitchFamily="18" charset="0"/>
              </a:rPr>
              <a:t> all things;</a:t>
            </a:r>
            <a:r>
              <a:rPr lang="en-US" sz="2400" b="0" i="0" u="none" strike="noStrike" baseline="30000" dirty="0">
                <a:solidFill>
                  <a:srgbClr val="9753DB"/>
                </a:solidFill>
                <a:latin typeface="Georgia" panose="02040502050405020303" pitchFamily="18" charset="0"/>
              </a:rPr>
              <a:t>G3956</a:t>
            </a:r>
            <a:r>
              <a:rPr lang="en-US" sz="2400" b="0" i="0" u="none" strike="noStrike" baseline="0" dirty="0">
                <a:solidFill>
                  <a:srgbClr val="292F33"/>
                </a:solidFill>
                <a:latin typeface="Georgia" panose="02040502050405020303" pitchFamily="18" charset="0"/>
              </a:rPr>
              <a:t> thou</a:t>
            </a:r>
            <a:r>
              <a:rPr lang="en-US" sz="2400" b="0" i="0" u="none" strike="noStrike" baseline="30000" dirty="0">
                <a:solidFill>
                  <a:srgbClr val="9753DB"/>
                </a:solidFill>
                <a:latin typeface="Georgia" panose="02040502050405020303" pitchFamily="18" charset="0"/>
              </a:rPr>
              <a:t>G4771</a:t>
            </a:r>
            <a:r>
              <a:rPr lang="en-US" sz="2400" b="0" i="0" u="none" strike="noStrike" baseline="0" dirty="0">
                <a:solidFill>
                  <a:srgbClr val="292F33"/>
                </a:solidFill>
                <a:latin typeface="Georgia" panose="02040502050405020303" pitchFamily="18" charset="0"/>
              </a:rPr>
              <a:t> knowest</a:t>
            </a:r>
            <a:r>
              <a:rPr lang="en-US" sz="2400" b="0" i="0" u="none" strike="noStrike" baseline="30000" dirty="0">
                <a:solidFill>
                  <a:srgbClr val="9753DB"/>
                </a:solidFill>
                <a:latin typeface="Georgia" panose="02040502050405020303" pitchFamily="18" charset="0"/>
              </a:rPr>
              <a:t>G1097</a:t>
            </a:r>
            <a:r>
              <a:rPr lang="en-US" sz="2400" b="0" i="0" u="none" strike="noStrike" baseline="0" dirty="0">
                <a:solidFill>
                  <a:srgbClr val="292F33"/>
                </a:solidFill>
                <a:latin typeface="Georgia" panose="02040502050405020303" pitchFamily="18" charset="0"/>
              </a:rPr>
              <a:t> that</a:t>
            </a:r>
            <a:r>
              <a:rPr lang="en-US" sz="2400" b="0" i="0" u="none" strike="noStrike" baseline="30000" dirty="0">
                <a:solidFill>
                  <a:srgbClr val="9753DB"/>
                </a:solidFill>
                <a:latin typeface="Georgia" panose="02040502050405020303" pitchFamily="18" charset="0"/>
              </a:rPr>
              <a:t>G3754</a:t>
            </a:r>
            <a:r>
              <a:rPr lang="en-US" sz="2400" b="0" i="0" u="none" strike="noStrike" baseline="0" dirty="0">
                <a:solidFill>
                  <a:srgbClr val="292F33"/>
                </a:solidFill>
                <a:latin typeface="Georgia" panose="02040502050405020303" pitchFamily="18" charset="0"/>
              </a:rPr>
              <a:t> I love</a:t>
            </a:r>
            <a:r>
              <a:rPr lang="en-US" sz="2400" b="0" i="0" u="none" strike="noStrike" baseline="30000" dirty="0">
                <a:solidFill>
                  <a:srgbClr val="9753DB"/>
                </a:solidFill>
                <a:latin typeface="Georgia" panose="02040502050405020303" pitchFamily="18" charset="0"/>
              </a:rPr>
              <a:t>G5368</a:t>
            </a:r>
            <a:r>
              <a:rPr lang="en-US" sz="2400" b="0" i="0" u="none" strike="noStrike" baseline="0" dirty="0">
                <a:solidFill>
                  <a:srgbClr val="292F33"/>
                </a:solidFill>
                <a:latin typeface="Georgia" panose="02040502050405020303" pitchFamily="18" charset="0"/>
              </a:rPr>
              <a:t> thee.</a:t>
            </a:r>
            <a:r>
              <a:rPr lang="en-US" sz="2400" b="0" i="0" u="none" strike="noStrike" baseline="30000" dirty="0">
                <a:solidFill>
                  <a:srgbClr val="9753DB"/>
                </a:solidFill>
                <a:latin typeface="Georgia" panose="02040502050405020303" pitchFamily="18" charset="0"/>
              </a:rPr>
              <a:t>G4571</a:t>
            </a:r>
            <a:r>
              <a:rPr lang="en-US" sz="2400" b="0" i="0" u="none" strike="noStrike" baseline="0" dirty="0">
                <a:solidFill>
                  <a:srgbClr val="292F33"/>
                </a:solidFill>
                <a:latin typeface="Georgia" panose="02040502050405020303" pitchFamily="18" charset="0"/>
              </a:rPr>
              <a:t> Jesus</a:t>
            </a:r>
            <a:r>
              <a:rPr lang="en-US" sz="2400" b="0" i="0" u="none" strike="noStrike" baseline="30000" dirty="0">
                <a:solidFill>
                  <a:srgbClr val="9753DB"/>
                </a:solidFill>
                <a:latin typeface="Georgia" panose="02040502050405020303" pitchFamily="18" charset="0"/>
              </a:rPr>
              <a:t>G2424</a:t>
            </a:r>
            <a:r>
              <a:rPr lang="en-US" sz="2400" b="0" i="0" u="none" strike="noStrike" baseline="0" dirty="0">
                <a:solidFill>
                  <a:srgbClr val="292F33"/>
                </a:solidFill>
                <a:latin typeface="Georgia" panose="02040502050405020303" pitchFamily="18" charset="0"/>
              </a:rPr>
              <a:t> saith</a:t>
            </a:r>
            <a:r>
              <a:rPr lang="en-US" sz="2400" b="0" i="0" u="none" strike="noStrike" baseline="30000" dirty="0">
                <a:solidFill>
                  <a:srgbClr val="9753DB"/>
                </a:solidFill>
                <a:latin typeface="Georgia" panose="02040502050405020303" pitchFamily="18" charset="0"/>
              </a:rPr>
              <a:t>G3004</a:t>
            </a:r>
            <a:r>
              <a:rPr lang="en-US" sz="2400" b="0" i="0" u="none" strike="noStrike" baseline="0" dirty="0">
                <a:solidFill>
                  <a:srgbClr val="292F33"/>
                </a:solidFill>
                <a:latin typeface="Georgia" panose="02040502050405020303" pitchFamily="18" charset="0"/>
              </a:rPr>
              <a:t> unto him,</a:t>
            </a:r>
            <a:r>
              <a:rPr lang="en-US" sz="2400" b="0" i="0" u="none" strike="noStrike" baseline="30000" dirty="0">
                <a:solidFill>
                  <a:srgbClr val="9753DB"/>
                </a:solidFill>
                <a:latin typeface="Georgia" panose="02040502050405020303" pitchFamily="18" charset="0"/>
              </a:rPr>
              <a:t>G846</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Feed</a:t>
            </a:r>
            <a:r>
              <a:rPr lang="en-US" sz="2400" b="0" i="0" u="none" strike="noStrike" baseline="30000" dirty="0">
                <a:solidFill>
                  <a:srgbClr val="9753DB"/>
                </a:solidFill>
                <a:latin typeface="Georgia" panose="02040502050405020303" pitchFamily="18" charset="0"/>
              </a:rPr>
              <a:t>G1006</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my</a:t>
            </a:r>
            <a:r>
              <a:rPr lang="en-US" sz="2400" b="0" i="0" u="none" strike="noStrike" baseline="30000" dirty="0">
                <a:solidFill>
                  <a:srgbClr val="9753DB"/>
                </a:solidFill>
                <a:latin typeface="Georgia" panose="02040502050405020303" pitchFamily="18" charset="0"/>
              </a:rPr>
              <a:t>G3450</a:t>
            </a:r>
            <a:r>
              <a:rPr lang="en-US" sz="2400" b="0" i="0" u="none" strike="noStrike" baseline="0" dirty="0">
                <a:solidFill>
                  <a:srgbClr val="292F33"/>
                </a:solidFill>
                <a:latin typeface="Georgia" panose="02040502050405020303" pitchFamily="18" charset="0"/>
              </a:rPr>
              <a:t> </a:t>
            </a:r>
            <a:r>
              <a:rPr lang="en-US" sz="2400" b="0" i="0" u="none" strike="noStrike" baseline="0" dirty="0">
                <a:solidFill>
                  <a:srgbClr val="DA3737"/>
                </a:solidFill>
                <a:latin typeface="Georgia" panose="02040502050405020303" pitchFamily="18" charset="0"/>
              </a:rPr>
              <a:t>sheep.</a:t>
            </a:r>
            <a:r>
              <a:rPr lang="en-US" sz="2400" b="0" i="0" u="none" strike="noStrike" baseline="30000" dirty="0">
                <a:solidFill>
                  <a:srgbClr val="9753DB"/>
                </a:solidFill>
                <a:latin typeface="Georgia" panose="02040502050405020303" pitchFamily="18" charset="0"/>
              </a:rPr>
              <a:t>G4263</a:t>
            </a:r>
            <a:r>
              <a:rPr lang="en-US" sz="2400" b="0" i="0" u="none" strike="noStrike" baseline="0" dirty="0">
                <a:solidFill>
                  <a:srgbClr val="292F33"/>
                </a:solidFill>
                <a:latin typeface="Georgia" panose="02040502050405020303" pitchFamily="18" charset="0"/>
              </a:rPr>
              <a:t> </a:t>
            </a:r>
            <a:endParaRPr lang="en-US" sz="2400" dirty="0"/>
          </a:p>
        </p:txBody>
      </p:sp>
    </p:spTree>
    <p:extLst>
      <p:ext uri="{BB962C8B-B14F-4D97-AF65-F5344CB8AC3E}">
        <p14:creationId xmlns:p14="http://schemas.microsoft.com/office/powerpoint/2010/main" val="2527451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CC3248-442A-125A-D16A-3D6603DEB0AE}"/>
              </a:ext>
            </a:extLst>
          </p:cNvPr>
          <p:cNvSpPr txBox="1"/>
          <p:nvPr/>
        </p:nvSpPr>
        <p:spPr>
          <a:xfrm>
            <a:off x="1204451" y="786775"/>
            <a:ext cx="9783097" cy="4438459"/>
          </a:xfrm>
          <a:prstGeom prst="rect">
            <a:avLst/>
          </a:prstGeom>
          <a:noFill/>
        </p:spPr>
        <p:txBody>
          <a:bodyPr wrap="square" rtlCol="0">
            <a:spAutoFit/>
          </a:bodyPr>
          <a:lstStyle/>
          <a:p>
            <a:pPr algn="ctr"/>
            <a:r>
              <a:rPr lang="en-US" sz="3600" u="sng" dirty="0" err="1"/>
              <a:t>Koine</a:t>
            </a:r>
            <a:r>
              <a:rPr lang="en-US" sz="3600" u="sng" dirty="0"/>
              <a:t> Greek Words For “Love”</a:t>
            </a:r>
          </a:p>
          <a:p>
            <a:pPr algn="ctr"/>
            <a:endParaRPr lang="en-US" sz="3600" dirty="0"/>
          </a:p>
          <a:p>
            <a:pPr marL="571500" indent="-571500">
              <a:lnSpc>
                <a:spcPct val="150000"/>
              </a:lnSpc>
              <a:buFont typeface="Wingdings" panose="05000000000000000000" pitchFamily="2" charset="2"/>
              <a:buChar char="v"/>
            </a:pPr>
            <a:r>
              <a:rPr lang="en-US" sz="3600" dirty="0"/>
              <a:t>Eros: physical/erotic love</a:t>
            </a:r>
          </a:p>
          <a:p>
            <a:pPr marL="571500" indent="-571500">
              <a:lnSpc>
                <a:spcPct val="150000"/>
              </a:lnSpc>
              <a:buFont typeface="Wingdings" panose="05000000000000000000" pitchFamily="2" charset="2"/>
              <a:buChar char="v"/>
            </a:pPr>
            <a:r>
              <a:rPr lang="en-US" sz="3600" dirty="0"/>
              <a:t>Storge: family love</a:t>
            </a:r>
          </a:p>
          <a:p>
            <a:pPr marL="571500" indent="-571500">
              <a:lnSpc>
                <a:spcPct val="150000"/>
              </a:lnSpc>
              <a:buFont typeface="Wingdings" panose="05000000000000000000" pitchFamily="2" charset="2"/>
              <a:buChar char="v"/>
            </a:pPr>
            <a:r>
              <a:rPr lang="en-US" sz="3600" dirty="0"/>
              <a:t>Philia: brotherly/friendship love</a:t>
            </a:r>
          </a:p>
          <a:p>
            <a:pPr marL="571500" indent="-571500">
              <a:lnSpc>
                <a:spcPct val="150000"/>
              </a:lnSpc>
              <a:buFont typeface="Wingdings" panose="05000000000000000000" pitchFamily="2" charset="2"/>
              <a:buChar char="v"/>
            </a:pPr>
            <a:r>
              <a:rPr lang="en-US" sz="3600" dirty="0"/>
              <a:t>Agape: divine/self-sacrificial love/unconditional</a:t>
            </a:r>
          </a:p>
        </p:txBody>
      </p:sp>
    </p:spTree>
    <p:extLst>
      <p:ext uri="{BB962C8B-B14F-4D97-AF65-F5344CB8AC3E}">
        <p14:creationId xmlns:p14="http://schemas.microsoft.com/office/powerpoint/2010/main" val="2518172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E793-FA2C-E7CF-0641-C7485609D26D}"/>
              </a:ext>
            </a:extLst>
          </p:cNvPr>
          <p:cNvSpPr>
            <a:spLocks noGrp="1"/>
          </p:cNvSpPr>
          <p:nvPr>
            <p:ph type="title"/>
          </p:nvPr>
        </p:nvSpPr>
        <p:spPr/>
        <p:txBody>
          <a:bodyPr>
            <a:noAutofit/>
          </a:bodyPr>
          <a:lstStyle/>
          <a:p>
            <a:r>
              <a:rPr lang="en-US" sz="3600" dirty="0">
                <a:solidFill>
                  <a:schemeClr val="tx1"/>
                </a:solidFill>
                <a:latin typeface="+mn-lt"/>
              </a:rPr>
              <a:t>If not grounded in God’s Word, Churches will pursue other things and “themes” to attract people (</a:t>
            </a:r>
            <a:r>
              <a:rPr lang="en-US" sz="3600" i="1" dirty="0">
                <a:solidFill>
                  <a:schemeClr val="tx1"/>
                </a:solidFill>
                <a:latin typeface="+mn-lt"/>
              </a:rPr>
              <a:t>often</a:t>
            </a:r>
            <a:r>
              <a:rPr lang="en-US" sz="3600" dirty="0">
                <a:solidFill>
                  <a:schemeClr val="tx1"/>
                </a:solidFill>
                <a:latin typeface="+mn-lt"/>
              </a:rPr>
              <a:t> </a:t>
            </a:r>
            <a:r>
              <a:rPr lang="en-US" sz="3600" i="1" dirty="0">
                <a:solidFill>
                  <a:schemeClr val="tx1"/>
                </a:solidFill>
                <a:latin typeface="+mn-lt"/>
              </a:rPr>
              <a:t>unconverted people</a:t>
            </a:r>
            <a:r>
              <a:rPr lang="en-US" sz="3600" dirty="0">
                <a:solidFill>
                  <a:schemeClr val="tx1"/>
                </a:solidFill>
                <a:latin typeface="+mn-lt"/>
              </a:rPr>
              <a:t>) and keep them coming back. </a:t>
            </a:r>
          </a:p>
        </p:txBody>
      </p:sp>
      <p:sp>
        <p:nvSpPr>
          <p:cNvPr id="3" name="Content Placeholder 2">
            <a:extLst>
              <a:ext uri="{FF2B5EF4-FFF2-40B4-BE49-F238E27FC236}">
                <a16:creationId xmlns:a16="http://schemas.microsoft.com/office/drawing/2014/main" id="{B618C4A4-3235-39AF-CC59-2F3A332CDD99}"/>
              </a:ext>
            </a:extLst>
          </p:cNvPr>
          <p:cNvSpPr>
            <a:spLocks noGrp="1"/>
          </p:cNvSpPr>
          <p:nvPr>
            <p:ph idx="1"/>
          </p:nvPr>
        </p:nvSpPr>
        <p:spPr>
          <a:xfrm>
            <a:off x="1469923" y="1658702"/>
            <a:ext cx="9252154" cy="4682886"/>
          </a:xfrm>
        </p:spPr>
        <p:txBody>
          <a:bodyPr>
            <a:normAutofit fontScale="25000" lnSpcReduction="20000"/>
          </a:bodyPr>
          <a:lstStyle/>
          <a:p>
            <a:pPr marL="0" indent="0">
              <a:buNone/>
            </a:pPr>
            <a:endParaRPr lang="en-US" sz="2800" dirty="0">
              <a:solidFill>
                <a:schemeClr val="tx1"/>
              </a:solidFill>
            </a:endParaRPr>
          </a:p>
          <a:p>
            <a:pPr>
              <a:buFont typeface="Wingdings" panose="05000000000000000000" pitchFamily="2" charset="2"/>
              <a:buChar char="Ø"/>
            </a:pPr>
            <a:r>
              <a:rPr lang="en-US" sz="14400" dirty="0">
                <a:solidFill>
                  <a:schemeClr val="tx1"/>
                </a:solidFill>
              </a:rPr>
              <a:t>Emotional/Sentimental Gospel</a:t>
            </a:r>
          </a:p>
          <a:p>
            <a:pPr>
              <a:buFont typeface="Wingdings" panose="05000000000000000000" pitchFamily="2" charset="2"/>
              <a:buChar char="Ø"/>
            </a:pPr>
            <a:r>
              <a:rPr lang="en-US" sz="14400" dirty="0">
                <a:solidFill>
                  <a:schemeClr val="tx1"/>
                </a:solidFill>
              </a:rPr>
              <a:t>Psychological/Therapy Gospel</a:t>
            </a:r>
          </a:p>
          <a:p>
            <a:pPr>
              <a:buFont typeface="Wingdings" panose="05000000000000000000" pitchFamily="2" charset="2"/>
              <a:buChar char="Ø"/>
            </a:pPr>
            <a:r>
              <a:rPr lang="en-US" sz="14400" dirty="0">
                <a:solidFill>
                  <a:schemeClr val="tx1"/>
                </a:solidFill>
              </a:rPr>
              <a:t>Black Liberation Political Gospel</a:t>
            </a:r>
          </a:p>
          <a:p>
            <a:pPr>
              <a:buFont typeface="Wingdings" panose="05000000000000000000" pitchFamily="2" charset="2"/>
              <a:buChar char="Ø"/>
            </a:pPr>
            <a:r>
              <a:rPr lang="en-US" sz="14400" dirty="0">
                <a:solidFill>
                  <a:schemeClr val="tx1"/>
                </a:solidFill>
              </a:rPr>
              <a:t>White Nationalism Political Gospel</a:t>
            </a:r>
          </a:p>
          <a:p>
            <a:pPr>
              <a:buFont typeface="Wingdings" panose="05000000000000000000" pitchFamily="2" charset="2"/>
              <a:buChar char="Ø"/>
            </a:pPr>
            <a:r>
              <a:rPr lang="en-US" sz="14400" dirty="0">
                <a:solidFill>
                  <a:schemeClr val="tx1"/>
                </a:solidFill>
              </a:rPr>
              <a:t>Social Gospel </a:t>
            </a:r>
          </a:p>
          <a:p>
            <a:pPr>
              <a:buFont typeface="Wingdings" panose="05000000000000000000" pitchFamily="2" charset="2"/>
              <a:buChar char="Ø"/>
            </a:pPr>
            <a:r>
              <a:rPr lang="en-US" sz="14400" dirty="0">
                <a:solidFill>
                  <a:schemeClr val="tx1"/>
                </a:solidFill>
              </a:rPr>
              <a:t>Entertainment Gospel</a:t>
            </a:r>
          </a:p>
          <a:p>
            <a:pPr>
              <a:buFont typeface="Wingdings" panose="05000000000000000000" pitchFamily="2" charset="2"/>
              <a:buChar char="Ø"/>
            </a:pPr>
            <a:r>
              <a:rPr lang="en-US" sz="14400" dirty="0">
                <a:solidFill>
                  <a:schemeClr val="tx1"/>
                </a:solidFill>
              </a:rPr>
              <a:t>Miracles, Signs, and Wonders Gospel</a:t>
            </a:r>
          </a:p>
          <a:p>
            <a:pPr>
              <a:buFont typeface="Wingdings" panose="05000000000000000000" pitchFamily="2" charset="2"/>
              <a:buChar char="Ø"/>
            </a:pPr>
            <a:r>
              <a:rPr lang="en-US" sz="14400" dirty="0">
                <a:solidFill>
                  <a:schemeClr val="tx1"/>
                </a:solidFill>
              </a:rPr>
              <a:t>Prosperity Gospel</a:t>
            </a:r>
          </a:p>
        </p:txBody>
      </p:sp>
    </p:spTree>
    <p:extLst>
      <p:ext uri="{BB962C8B-B14F-4D97-AF65-F5344CB8AC3E}">
        <p14:creationId xmlns:p14="http://schemas.microsoft.com/office/powerpoint/2010/main" val="254699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33856" y="320040"/>
            <a:ext cx="10945368" cy="5909310"/>
          </a:xfrm>
          <a:prstGeom prst="rect">
            <a:avLst/>
          </a:prstGeom>
          <a:noFill/>
        </p:spPr>
        <p:txBody>
          <a:bodyPr wrap="square" rtlCol="0">
            <a:spAutoFit/>
          </a:bodyPr>
          <a:lstStyle/>
          <a:p>
            <a:pPr marL="571500" lvl="0" indent="-571500" eaLnBrk="0">
              <a:buFont typeface="Arial" panose="020B0604020202020204" pitchFamily="34" charset="0"/>
              <a:buChar char="•"/>
            </a:pPr>
            <a:r>
              <a:rPr lang="en-US" sz="3600" dirty="0"/>
              <a:t>Know what the Bible says concerning its Authority.</a:t>
            </a:r>
          </a:p>
          <a:p>
            <a:pPr marL="571500" lvl="0" indent="-571500" eaLnBrk="0">
              <a:buFont typeface="Arial" panose="020B0604020202020204" pitchFamily="34" charset="0"/>
              <a:buChar char="•"/>
            </a:pPr>
            <a:r>
              <a:rPr lang="en-US" sz="3600" dirty="0"/>
              <a:t>Discover the methods necessary to understand Scripture (Bible interpretation): to ascertain the author’s original intent.</a:t>
            </a:r>
          </a:p>
          <a:p>
            <a:pPr marL="571500" lvl="0" indent="-571500" eaLnBrk="0">
              <a:buFont typeface="Arial" panose="020B0604020202020204" pitchFamily="34" charset="0"/>
              <a:buChar char="•"/>
            </a:pPr>
            <a:r>
              <a:rPr lang="en-US" sz="3600" dirty="0"/>
              <a:t>Gain a knowledge of the various audiences, to which Scripture was written, and use that knowledge in understanding a passage.</a:t>
            </a:r>
          </a:p>
          <a:p>
            <a:pPr marL="571500" lvl="0" indent="-571500" eaLnBrk="0">
              <a:buFont typeface="Arial" panose="020B0604020202020204" pitchFamily="34" charset="0"/>
              <a:buChar char="•"/>
            </a:pPr>
            <a:r>
              <a:rPr lang="en-US" sz="3600" dirty="0"/>
              <a:t>Recognize the challenges of accurate interpretation, such as distance of time, differences in culture, variances in geography, etc.</a:t>
            </a:r>
          </a:p>
          <a:p>
            <a:endParaRPr lang="en-US" dirty="0"/>
          </a:p>
        </p:txBody>
      </p:sp>
      <p:sp>
        <p:nvSpPr>
          <p:cNvPr id="6" name="TextBox 5"/>
          <p:cNvSpPr txBox="1"/>
          <p:nvPr/>
        </p:nvSpPr>
        <p:spPr>
          <a:xfrm>
            <a:off x="256032" y="0"/>
            <a:ext cx="749808" cy="6740307"/>
          </a:xfrm>
          <a:prstGeom prst="rect">
            <a:avLst/>
          </a:prstGeom>
          <a:noFill/>
        </p:spPr>
        <p:txBody>
          <a:bodyPr wrap="square" rtlCol="0">
            <a:spAutoFit/>
          </a:bodyPr>
          <a:lstStyle/>
          <a:p>
            <a:r>
              <a:rPr lang="en-US" sz="2400" dirty="0"/>
              <a:t>C</a:t>
            </a:r>
          </a:p>
          <a:p>
            <a:r>
              <a:rPr lang="en-US" sz="2400" dirty="0"/>
              <a:t>O</a:t>
            </a:r>
          </a:p>
          <a:p>
            <a:r>
              <a:rPr lang="en-US" sz="2400" dirty="0"/>
              <a:t>U</a:t>
            </a:r>
          </a:p>
          <a:p>
            <a:r>
              <a:rPr lang="en-US" sz="2400" dirty="0"/>
              <a:t>R</a:t>
            </a:r>
          </a:p>
          <a:p>
            <a:r>
              <a:rPr lang="en-US" sz="2400" dirty="0"/>
              <a:t>S</a:t>
            </a:r>
          </a:p>
          <a:p>
            <a:r>
              <a:rPr lang="en-US" sz="2400" dirty="0"/>
              <a:t>E</a:t>
            </a:r>
          </a:p>
          <a:p>
            <a:endParaRPr lang="en-US" sz="2400" dirty="0"/>
          </a:p>
          <a:p>
            <a:r>
              <a:rPr lang="en-US" sz="2400" dirty="0"/>
              <a:t>O</a:t>
            </a:r>
          </a:p>
          <a:p>
            <a:r>
              <a:rPr lang="en-US" sz="2400" dirty="0"/>
              <a:t>B</a:t>
            </a:r>
          </a:p>
          <a:p>
            <a:r>
              <a:rPr lang="en-US" sz="2400" dirty="0"/>
              <a:t>J</a:t>
            </a:r>
          </a:p>
          <a:p>
            <a:r>
              <a:rPr lang="en-US" sz="2400" dirty="0"/>
              <a:t>E</a:t>
            </a:r>
          </a:p>
          <a:p>
            <a:r>
              <a:rPr lang="en-US" sz="2400" dirty="0"/>
              <a:t>C</a:t>
            </a:r>
          </a:p>
          <a:p>
            <a:r>
              <a:rPr lang="en-US" sz="2400" dirty="0"/>
              <a:t>T</a:t>
            </a:r>
          </a:p>
          <a:p>
            <a:r>
              <a:rPr lang="en-US" sz="2400" dirty="0"/>
              <a:t>I</a:t>
            </a:r>
          </a:p>
          <a:p>
            <a:r>
              <a:rPr lang="en-US" sz="2400" dirty="0"/>
              <a:t>V</a:t>
            </a:r>
          </a:p>
          <a:p>
            <a:r>
              <a:rPr lang="en-US" sz="2400" dirty="0"/>
              <a:t>E</a:t>
            </a:r>
          </a:p>
          <a:p>
            <a:r>
              <a:rPr lang="en-US" sz="2400" dirty="0"/>
              <a:t>S</a:t>
            </a:r>
          </a:p>
          <a:p>
            <a:endParaRPr lang="en-US" sz="2400" dirty="0"/>
          </a:p>
        </p:txBody>
      </p:sp>
    </p:spTree>
    <p:extLst>
      <p:ext uri="{BB962C8B-B14F-4D97-AF65-F5344CB8AC3E}">
        <p14:creationId xmlns:p14="http://schemas.microsoft.com/office/powerpoint/2010/main" val="113796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1792" y="1042416"/>
            <a:ext cx="10945368" cy="4154984"/>
          </a:xfrm>
          <a:prstGeom prst="rect">
            <a:avLst/>
          </a:prstGeom>
          <a:noFill/>
        </p:spPr>
        <p:txBody>
          <a:bodyPr wrap="square" rtlCol="0">
            <a:spAutoFit/>
          </a:bodyPr>
          <a:lstStyle/>
          <a:p>
            <a:r>
              <a:rPr lang="en-US" sz="4400" dirty="0"/>
              <a:t>“Hermeneutics is a system of </a:t>
            </a:r>
            <a:r>
              <a:rPr lang="en-US" sz="4400" u="sng" dirty="0"/>
              <a:t>restrictions</a:t>
            </a:r>
            <a:r>
              <a:rPr lang="en-US" sz="4400" dirty="0"/>
              <a:t> that examines the context, grammar, geography, cultural background, and literary genre (varieties) of Scripture, so that the Bible reader can determine the original author’s literal and intended meaning.”</a:t>
            </a:r>
            <a:endParaRPr lang="en-US" dirty="0"/>
          </a:p>
        </p:txBody>
      </p:sp>
    </p:spTree>
    <p:extLst>
      <p:ext uri="{BB962C8B-B14F-4D97-AF65-F5344CB8AC3E}">
        <p14:creationId xmlns:p14="http://schemas.microsoft.com/office/powerpoint/2010/main" val="425352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41248" y="2527976"/>
            <a:ext cx="10945368" cy="1015663"/>
          </a:xfrm>
          <a:prstGeom prst="rect">
            <a:avLst/>
          </a:prstGeom>
          <a:noFill/>
        </p:spPr>
        <p:txBody>
          <a:bodyPr wrap="square" rtlCol="0">
            <a:spAutoFit/>
          </a:bodyPr>
          <a:lstStyle/>
          <a:p>
            <a:pPr algn="ctr"/>
            <a:r>
              <a:rPr lang="en-US" sz="6000" dirty="0"/>
              <a:t>Nehemiah 8:8</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287" y="1163955"/>
            <a:ext cx="2150745" cy="1871853"/>
          </a:xfrm>
          <a:prstGeom prst="rect">
            <a:avLst/>
          </a:prstGeom>
        </p:spPr>
      </p:pic>
    </p:spTree>
    <p:extLst>
      <p:ext uri="{BB962C8B-B14F-4D97-AF65-F5344CB8AC3E}">
        <p14:creationId xmlns:p14="http://schemas.microsoft.com/office/powerpoint/2010/main" val="278066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5216" y="2285536"/>
            <a:ext cx="10840212" cy="3785652"/>
          </a:xfrm>
          <a:prstGeom prst="rect">
            <a:avLst/>
          </a:prstGeom>
          <a:noFill/>
        </p:spPr>
        <p:txBody>
          <a:bodyPr wrap="square" rtlCol="0">
            <a:spAutoFit/>
          </a:bodyPr>
          <a:lstStyle/>
          <a:p>
            <a:pPr marL="857250" lvl="0" indent="-857250" eaLnBrk="0">
              <a:buFont typeface="Wingdings" panose="05000000000000000000" pitchFamily="2" charset="2"/>
              <a:buChar char="Ø"/>
            </a:pPr>
            <a:r>
              <a:rPr lang="en-US" sz="4800" dirty="0"/>
              <a:t>Zechariah 7:12</a:t>
            </a:r>
          </a:p>
          <a:p>
            <a:pPr marL="857250" lvl="0" indent="-857250" eaLnBrk="0">
              <a:buFont typeface="Wingdings" panose="05000000000000000000" pitchFamily="2" charset="2"/>
              <a:buChar char="Ø"/>
            </a:pPr>
            <a:r>
              <a:rPr lang="en-US" sz="4800" dirty="0"/>
              <a:t>Matthew 5:17</a:t>
            </a:r>
          </a:p>
          <a:p>
            <a:pPr marL="857250" lvl="0" indent="-857250" eaLnBrk="0">
              <a:buFont typeface="Wingdings" panose="05000000000000000000" pitchFamily="2" charset="2"/>
              <a:buChar char="Ø"/>
            </a:pPr>
            <a:r>
              <a:rPr lang="en-US" sz="4800" dirty="0"/>
              <a:t>2 Timothy 3:16, 17</a:t>
            </a:r>
          </a:p>
          <a:p>
            <a:pPr marL="857250" lvl="0" indent="-857250" eaLnBrk="0">
              <a:buFont typeface="Wingdings" panose="05000000000000000000" pitchFamily="2" charset="2"/>
              <a:buChar char="Ø"/>
            </a:pPr>
            <a:r>
              <a:rPr lang="en-US" sz="4800" dirty="0"/>
              <a:t>2 Peter 1:20, 21</a:t>
            </a:r>
          </a:p>
          <a:p>
            <a:pPr marL="857250" lvl="0" indent="-857250" eaLnBrk="0">
              <a:buFont typeface="Wingdings" panose="05000000000000000000" pitchFamily="2" charset="2"/>
              <a:buChar char="Ø"/>
            </a:pPr>
            <a:r>
              <a:rPr lang="en-US" sz="4800" dirty="0"/>
              <a:t>2 Peter 3:16</a:t>
            </a:r>
          </a:p>
        </p:txBody>
      </p:sp>
      <p:sp>
        <p:nvSpPr>
          <p:cNvPr id="2" name="TextBox 1"/>
          <p:cNvSpPr txBox="1"/>
          <p:nvPr/>
        </p:nvSpPr>
        <p:spPr>
          <a:xfrm>
            <a:off x="585216" y="320040"/>
            <a:ext cx="8613648" cy="1815882"/>
          </a:xfrm>
          <a:prstGeom prst="rect">
            <a:avLst/>
          </a:prstGeom>
          <a:noFill/>
        </p:spPr>
        <p:txBody>
          <a:bodyPr wrap="square" rtlCol="0">
            <a:spAutoFit/>
          </a:bodyPr>
          <a:lstStyle/>
          <a:p>
            <a:r>
              <a:rPr lang="en-US" sz="5600" dirty="0"/>
              <a:t>What Does The Bible </a:t>
            </a:r>
          </a:p>
          <a:p>
            <a:r>
              <a:rPr lang="en-US" sz="5600" dirty="0"/>
              <a:t>Say About Itself?</a:t>
            </a:r>
          </a:p>
        </p:txBody>
      </p:sp>
    </p:spTree>
    <p:extLst>
      <p:ext uri="{BB962C8B-B14F-4D97-AF65-F5344CB8AC3E}">
        <p14:creationId xmlns:p14="http://schemas.microsoft.com/office/powerpoint/2010/main" val="76737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11469624" cy="5909310"/>
          </a:xfrm>
          <a:prstGeom prst="rect">
            <a:avLst/>
          </a:prstGeom>
          <a:noFill/>
        </p:spPr>
        <p:txBody>
          <a:bodyPr wrap="square" rtlCol="0">
            <a:spAutoFit/>
          </a:bodyPr>
          <a:lstStyle/>
          <a:p>
            <a:r>
              <a:rPr lang="en-US" sz="3000" dirty="0"/>
              <a:t>Over 300 Old Testament references to the Messiah that were fulfilled in Jesus of Nazareth.</a:t>
            </a:r>
          </a:p>
          <a:p>
            <a:endParaRPr lang="en-US" sz="3000" dirty="0"/>
          </a:p>
          <a:p>
            <a:pPr marL="457200" indent="-457200">
              <a:buFont typeface="Arial" panose="020B0604020202020204" pitchFamily="34" charset="0"/>
              <a:buChar char="•"/>
            </a:pPr>
            <a:r>
              <a:rPr lang="en-US" sz="3000" dirty="0"/>
              <a:t>Born of a Woman - Genesis 3:15</a:t>
            </a:r>
          </a:p>
          <a:p>
            <a:pPr marL="457200" indent="-457200">
              <a:buFont typeface="Arial" panose="020B0604020202020204" pitchFamily="34" charset="0"/>
              <a:buChar char="•"/>
            </a:pPr>
            <a:r>
              <a:rPr lang="en-US" sz="3000" dirty="0"/>
              <a:t>Born of a Virgin - Isaiah 7:14</a:t>
            </a:r>
          </a:p>
          <a:p>
            <a:pPr marL="457200" indent="-457200">
              <a:buFont typeface="Arial" panose="020B0604020202020204" pitchFamily="34" charset="0"/>
              <a:buChar char="•"/>
            </a:pPr>
            <a:r>
              <a:rPr lang="en-US" sz="3000" dirty="0"/>
              <a:t>Seed of Abraham - Genesis 22:18</a:t>
            </a:r>
          </a:p>
          <a:p>
            <a:pPr marL="457200" indent="-457200">
              <a:buFont typeface="Arial" panose="020B0604020202020204" pitchFamily="34" charset="0"/>
              <a:buChar char="•"/>
            </a:pPr>
            <a:r>
              <a:rPr lang="en-US" sz="3000" dirty="0"/>
              <a:t>Tribe of Judah - Genesis 49:10</a:t>
            </a:r>
          </a:p>
          <a:p>
            <a:pPr marL="457200" indent="-457200">
              <a:buFont typeface="Arial" panose="020B0604020202020204" pitchFamily="34" charset="0"/>
              <a:buChar char="•"/>
            </a:pPr>
            <a:r>
              <a:rPr lang="en-US" sz="3000" dirty="0"/>
              <a:t>House of David - Jeremiah 23:5)</a:t>
            </a:r>
          </a:p>
          <a:p>
            <a:pPr marL="457200" indent="-457200">
              <a:buFont typeface="Arial" panose="020B0604020202020204" pitchFamily="34" charset="0"/>
              <a:buChar char="•"/>
            </a:pPr>
            <a:r>
              <a:rPr lang="en-US" sz="3000" dirty="0"/>
              <a:t>Born in Bethlehem - Micah 5:2</a:t>
            </a:r>
          </a:p>
          <a:p>
            <a:pPr marL="457200" indent="-457200">
              <a:buFont typeface="Arial" panose="020B0604020202020204" pitchFamily="34" charset="0"/>
              <a:buChar char="•"/>
            </a:pPr>
            <a:r>
              <a:rPr lang="en-US" sz="3000" dirty="0"/>
              <a:t>Smitten and Spat on - Isaiah 50:6</a:t>
            </a:r>
          </a:p>
          <a:p>
            <a:pPr marL="457200" indent="-457200">
              <a:buFont typeface="Arial" panose="020B0604020202020204" pitchFamily="34" charset="0"/>
              <a:buChar char="•"/>
            </a:pPr>
            <a:r>
              <a:rPr lang="en-US" sz="3000" dirty="0"/>
              <a:t>Numbered among Transgressors - Isaiah 53:12</a:t>
            </a:r>
          </a:p>
          <a:p>
            <a:pPr marL="457200" indent="-457200">
              <a:buFont typeface="Arial" panose="020B0604020202020204" pitchFamily="34" charset="0"/>
              <a:buChar char="•"/>
            </a:pPr>
            <a:r>
              <a:rPr lang="en-US" sz="3000" dirty="0"/>
              <a:t>Buried by the Rich - Isaiah 53:9</a:t>
            </a:r>
          </a:p>
          <a:p>
            <a:endParaRPr lang="en-US" dirty="0"/>
          </a:p>
        </p:txBody>
      </p:sp>
      <p:sp>
        <p:nvSpPr>
          <p:cNvPr id="3" name="TextBox 2"/>
          <p:cNvSpPr txBox="1"/>
          <p:nvPr/>
        </p:nvSpPr>
        <p:spPr>
          <a:xfrm>
            <a:off x="3014472" y="0"/>
            <a:ext cx="5897880" cy="707886"/>
          </a:xfrm>
          <a:prstGeom prst="rect">
            <a:avLst/>
          </a:prstGeom>
          <a:noFill/>
        </p:spPr>
        <p:txBody>
          <a:bodyPr wrap="square" rtlCol="0">
            <a:spAutoFit/>
          </a:bodyPr>
          <a:lstStyle/>
          <a:p>
            <a:pPr algn="ctr"/>
            <a:r>
              <a:rPr lang="en-US" sz="4000" u="sng" dirty="0"/>
              <a:t>Prophecy Fulfilled</a:t>
            </a:r>
          </a:p>
        </p:txBody>
      </p:sp>
    </p:spTree>
    <p:extLst>
      <p:ext uri="{BB962C8B-B14F-4D97-AF65-F5344CB8AC3E}">
        <p14:creationId xmlns:p14="http://schemas.microsoft.com/office/powerpoint/2010/main" val="4192428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5528" y="1545336"/>
            <a:ext cx="10634472" cy="4401205"/>
          </a:xfrm>
          <a:prstGeom prst="rect">
            <a:avLst/>
          </a:prstGeom>
          <a:noFill/>
        </p:spPr>
        <p:txBody>
          <a:bodyPr wrap="square" rtlCol="0">
            <a:spAutoFit/>
          </a:bodyPr>
          <a:lstStyle/>
          <a:p>
            <a:r>
              <a:rPr lang="en-US" sz="5600" dirty="0"/>
              <a:t>Survival Through Time </a:t>
            </a:r>
          </a:p>
          <a:p>
            <a:endParaRPr lang="en-US" sz="5600" dirty="0"/>
          </a:p>
          <a:p>
            <a:pPr algn="ctr"/>
            <a:r>
              <a:rPr lang="en-US" sz="5600" dirty="0"/>
              <a:t>Survival Through Persecution </a:t>
            </a:r>
          </a:p>
          <a:p>
            <a:pPr algn="ctr"/>
            <a:endParaRPr lang="en-US" sz="5600" dirty="0"/>
          </a:p>
          <a:p>
            <a:pPr algn="r"/>
            <a:r>
              <a:rPr lang="en-US" sz="5600" dirty="0"/>
              <a:t>Survival Through Criticism</a:t>
            </a:r>
          </a:p>
        </p:txBody>
      </p:sp>
      <p:sp>
        <p:nvSpPr>
          <p:cNvPr id="3" name="TextBox 2"/>
          <p:cNvSpPr txBox="1"/>
          <p:nvPr/>
        </p:nvSpPr>
        <p:spPr>
          <a:xfrm>
            <a:off x="1874520" y="374904"/>
            <a:ext cx="8046720" cy="954107"/>
          </a:xfrm>
          <a:prstGeom prst="rect">
            <a:avLst/>
          </a:prstGeom>
          <a:noFill/>
        </p:spPr>
        <p:txBody>
          <a:bodyPr wrap="square" rtlCol="0">
            <a:spAutoFit/>
          </a:bodyPr>
          <a:lstStyle/>
          <a:p>
            <a:pPr algn="ctr"/>
            <a:r>
              <a:rPr lang="en-US" sz="5600" u="sng" dirty="0"/>
              <a:t>Indestructible In Nature</a:t>
            </a:r>
          </a:p>
        </p:txBody>
      </p:sp>
    </p:spTree>
    <p:extLst>
      <p:ext uri="{BB962C8B-B14F-4D97-AF65-F5344CB8AC3E}">
        <p14:creationId xmlns:p14="http://schemas.microsoft.com/office/powerpoint/2010/main" val="1913350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6968" y="1664208"/>
            <a:ext cx="10287000" cy="3139321"/>
          </a:xfrm>
          <a:prstGeom prst="rect">
            <a:avLst/>
          </a:prstGeom>
          <a:noFill/>
        </p:spPr>
        <p:txBody>
          <a:bodyPr wrap="square" rtlCol="0">
            <a:spAutoFit/>
          </a:bodyPr>
          <a:lstStyle/>
          <a:p>
            <a:r>
              <a:rPr lang="en-US" sz="3600" dirty="0"/>
              <a:t>The Bible has demonstrated it is the Word of God, by the countless lives it has transformed by the power of God working through its message.  Holy writ has changed the most vile, wicked, sinful of human beings into the holiest, most loving, and self-giving of people.</a:t>
            </a:r>
          </a:p>
          <a:p>
            <a:endParaRPr lang="en-US" dirty="0"/>
          </a:p>
        </p:txBody>
      </p:sp>
      <p:sp>
        <p:nvSpPr>
          <p:cNvPr id="3" name="TextBox 2"/>
          <p:cNvSpPr txBox="1"/>
          <p:nvPr/>
        </p:nvSpPr>
        <p:spPr>
          <a:xfrm>
            <a:off x="2843784" y="438912"/>
            <a:ext cx="6373368" cy="769441"/>
          </a:xfrm>
          <a:prstGeom prst="rect">
            <a:avLst/>
          </a:prstGeom>
          <a:noFill/>
        </p:spPr>
        <p:txBody>
          <a:bodyPr wrap="square" rtlCol="0">
            <a:spAutoFit/>
          </a:bodyPr>
          <a:lstStyle/>
          <a:p>
            <a:pPr algn="ctr"/>
            <a:r>
              <a:rPr lang="en-US" sz="4400" u="sng" dirty="0"/>
              <a:t>Changed Lives</a:t>
            </a:r>
          </a:p>
        </p:txBody>
      </p:sp>
    </p:spTree>
    <p:extLst>
      <p:ext uri="{BB962C8B-B14F-4D97-AF65-F5344CB8AC3E}">
        <p14:creationId xmlns:p14="http://schemas.microsoft.com/office/powerpoint/2010/main" val="277905261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763</TotalTime>
  <Words>657</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Georgia</vt:lpstr>
      <vt:lpstr>Wingdings</vt:lpstr>
      <vt:lpstr>Retrospect</vt:lpstr>
      <vt:lpstr>Basics of Understanding the Bible</vt:lpstr>
      <vt:lpstr>If not grounded in God’s Word, Churches will pursue other things and “themes” to attract people (often unconverted people) and keep them coming back.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Basics of Biblical Interpretation  (Hermeneutics)</dc:title>
  <dc:creator>Kirby Jones</dc:creator>
  <cp:lastModifiedBy>Kirby Jones</cp:lastModifiedBy>
  <cp:revision>23</cp:revision>
  <dcterms:created xsi:type="dcterms:W3CDTF">2018-02-06T11:24:26Z</dcterms:created>
  <dcterms:modified xsi:type="dcterms:W3CDTF">2023-09-16T23:52:04Z</dcterms:modified>
</cp:coreProperties>
</file>